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48" r:id="rId1"/>
  </p:sldMasterIdLst>
  <p:notesMasterIdLst>
    <p:notesMasterId r:id="rId4"/>
  </p:notesMasterIdLst>
  <p:handoutMasterIdLst>
    <p:handoutMasterId r:id="rId5"/>
  </p:handoutMasterIdLst>
  <p:sldIdLst>
    <p:sldId id="263" r:id="rId2"/>
    <p:sldId id="266" r:id="rId3"/>
  </p:sldIdLst>
  <p:sldSz cx="43891200" cy="32918400"/>
  <p:notesSz cx="31954788" cy="50149125"/>
  <p:embeddedFontLst>
    <p:embeddedFont>
      <p:font typeface="CMU Sans Serif" panose="02000603000000000000" pitchFamily="2" charset="0"/>
      <p:regular r:id="rId6"/>
      <p:bold r:id="rId7"/>
      <p:italic r:id="rId8"/>
      <p:boldItalic r:id="rId9"/>
    </p:embeddedFont>
    <p:embeddedFont>
      <p:font typeface="CMU SANS SERIF MEDIUM" panose="02000603000000000000" pitchFamily="2" charset="0"/>
      <p:regular r:id="rId10"/>
    </p:embeddedFont>
    <p:embeddedFont>
      <p:font typeface="CMU SANS SERIF MEDIUM" panose="02000603000000000000" pitchFamily="2" charset="0"/>
      <p:regular r:id="rId10"/>
    </p:embeddedFont>
  </p:embeddedFontLst>
  <p:custDataLst>
    <p:tags r:id="rId11"/>
  </p:custDataLst>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0112" userDrawn="1">
          <p15:clr>
            <a:srgbClr val="A4A3A4"/>
          </p15:clr>
        </p15:guide>
        <p15:guide id="2" orient="horz" pos="528" userDrawn="1">
          <p15:clr>
            <a:srgbClr val="A4A3A4"/>
          </p15:clr>
        </p15:guide>
        <p15:guide id="3" orient="horz" pos="3533">
          <p15:clr>
            <a:srgbClr val="A4A3A4"/>
          </p15:clr>
        </p15:guide>
        <p15:guide id="4" orient="horz" pos="6246">
          <p15:clr>
            <a:srgbClr val="A4A3A4"/>
          </p15:clr>
        </p15:guide>
        <p15:guide id="5" pos="432" userDrawn="1">
          <p15:clr>
            <a:srgbClr val="A4A3A4"/>
          </p15:clr>
        </p15:guide>
        <p15:guide id="6" pos="6960" userDrawn="1">
          <p15:clr>
            <a:srgbClr val="A4A3A4"/>
          </p15:clr>
        </p15:guide>
        <p15:guide id="7" pos="6288" userDrawn="1">
          <p15:clr>
            <a:srgbClr val="A4A3A4"/>
          </p15:clr>
        </p15:guide>
        <p15:guide id="8" pos="13584">
          <p15:clr>
            <a:srgbClr val="A4A3A4"/>
          </p15:clr>
        </p15:guide>
        <p15:guide id="9" pos="14064">
          <p15:clr>
            <a:srgbClr val="A4A3A4"/>
          </p15:clr>
        </p15:guide>
        <p15:guide id="10" pos="20016" userDrawn="1">
          <p15:clr>
            <a:srgbClr val="A4A3A4"/>
          </p15:clr>
        </p15:guide>
        <p15:guide id="11" pos="20688" userDrawn="1">
          <p15:clr>
            <a:srgbClr val="A4A3A4"/>
          </p15:clr>
        </p15:guide>
        <p15:guide id="12" pos="27216" userDrawn="1">
          <p15:clr>
            <a:srgbClr val="A4A3A4"/>
          </p15:clr>
        </p15:guide>
      </p15:sldGuideLst>
    </p:ext>
    <p:ext uri="{2D200454-40CA-4A62-9FC3-DE9A4176ACB9}">
      <p15:notesGuideLst xmlns:p15="http://schemas.microsoft.com/office/powerpoint/2012/main">
        <p15:guide id="1" orient="horz" pos="15795">
          <p15:clr>
            <a:srgbClr val="A4A3A4"/>
          </p15:clr>
        </p15:guide>
        <p15:guide id="2" pos="10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3F5E"/>
    <a:srgbClr val="353941"/>
    <a:srgbClr val="2D3C50"/>
    <a:srgbClr val="A167B2"/>
    <a:srgbClr val="E64B3C"/>
    <a:srgbClr val="3F616D"/>
    <a:srgbClr val="047086"/>
    <a:srgbClr val="465772"/>
    <a:srgbClr val="EEEEEE"/>
    <a:srgbClr val="0596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05" autoAdjust="0"/>
    <p:restoredTop sz="95884" autoAdjust="0"/>
  </p:normalViewPr>
  <p:slideViewPr>
    <p:cSldViewPr>
      <p:cViewPr>
        <p:scale>
          <a:sx n="32" d="100"/>
          <a:sy n="32" d="100"/>
        </p:scale>
        <p:origin x="792" y="-1512"/>
      </p:cViewPr>
      <p:guideLst>
        <p:guide orient="horz" pos="20112"/>
        <p:guide orient="horz" pos="528"/>
        <p:guide orient="horz" pos="3533"/>
        <p:guide orient="horz" pos="6246"/>
        <p:guide pos="432"/>
        <p:guide pos="6960"/>
        <p:guide pos="6288"/>
        <p:guide pos="13584"/>
        <p:guide pos="14064"/>
        <p:guide pos="20016"/>
        <p:guide pos="20688"/>
        <p:guide pos="2721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p:cViewPr varScale="1">
        <p:scale>
          <a:sx n="17" d="100"/>
          <a:sy n="17" d="100"/>
        </p:scale>
        <p:origin x="4416" y="178"/>
      </p:cViewPr>
      <p:guideLst>
        <p:guide orient="horz" pos="15795"/>
        <p:guide pos="1006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font" Target="fonts/font2.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tags" Target="tags/tag1.xml"/><Relationship Id="rId5" Type="http://schemas.openxmlformats.org/officeDocument/2006/relationships/handoutMaster" Target="handoutMasters/handoutMaster1.xml"/><Relationship Id="rId15" Type="http://schemas.openxmlformats.org/officeDocument/2006/relationships/tableStyles" Target="tableStyles.xml"/><Relationship Id="rId10" Type="http://schemas.openxmlformats.org/officeDocument/2006/relationships/font" Target="fonts/font5.fntdata"/><Relationship Id="rId4" Type="http://schemas.openxmlformats.org/officeDocument/2006/relationships/notesMaster" Target="notesMasters/notesMaster1.xml"/><Relationship Id="rId9" Type="http://schemas.openxmlformats.org/officeDocument/2006/relationships/font" Target="fonts/font4.fntdata"/><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defTabSz="4508500">
              <a:defRPr sz="6000"/>
            </a:lvl1pPr>
          </a:lstStyle>
          <a:p>
            <a:pPr>
              <a:defRPr/>
            </a:pPr>
            <a:endParaRPr lang="en-AU"/>
          </a:p>
        </p:txBody>
      </p:sp>
      <p:sp>
        <p:nvSpPr>
          <p:cNvPr id="4099" name="Rectangle 3"/>
          <p:cNvSpPr>
            <a:spLocks noGrp="1" noChangeArrowheads="1"/>
          </p:cNvSpPr>
          <p:nvPr>
            <p:ph type="dt" sz="quarter" idx="1"/>
          </p:nvPr>
        </p:nvSpPr>
        <p:spPr bwMode="auto">
          <a:xfrm>
            <a:off x="17941925" y="0"/>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algn="r" defTabSz="4508500">
              <a:defRPr sz="6000"/>
            </a:lvl1pPr>
          </a:lstStyle>
          <a:p>
            <a:pPr>
              <a:defRPr/>
            </a:pPr>
            <a:endParaRPr lang="en-AU"/>
          </a:p>
        </p:txBody>
      </p:sp>
      <p:sp>
        <p:nvSpPr>
          <p:cNvPr id="4100" name="Rectangle 4"/>
          <p:cNvSpPr>
            <a:spLocks noGrp="1" noChangeArrowheads="1"/>
          </p:cNvSpPr>
          <p:nvPr>
            <p:ph type="ftr" sz="quarter" idx="2"/>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defTabSz="4508500">
              <a:defRPr sz="6000"/>
            </a:lvl1pPr>
          </a:lstStyle>
          <a:p>
            <a:pPr>
              <a:defRPr/>
            </a:pPr>
            <a:endParaRPr lang="en-AU"/>
          </a:p>
        </p:txBody>
      </p:sp>
      <p:sp>
        <p:nvSpPr>
          <p:cNvPr id="4101" name="Rectangle 5"/>
          <p:cNvSpPr>
            <a:spLocks noGrp="1" noChangeArrowheads="1"/>
          </p:cNvSpPr>
          <p:nvPr>
            <p:ph type="sldNum" sz="quarter" idx="3"/>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algn="r" defTabSz="4508500">
              <a:defRPr sz="6000"/>
            </a:lvl1pPr>
          </a:lstStyle>
          <a:p>
            <a:pPr>
              <a:defRPr/>
            </a:pPr>
            <a:fld id="{440C443C-8022-4F5D-8F2E-5133654FC91D}" type="slidenum">
              <a:rPr lang="en-AU"/>
              <a:pPr>
                <a:defRPr/>
              </a:pPr>
              <a:t>‹#›</a:t>
            </a:fld>
            <a:endParaRPr lang="en-AU"/>
          </a:p>
        </p:txBody>
      </p:sp>
    </p:spTree>
    <p:extLst>
      <p:ext uri="{BB962C8B-B14F-4D97-AF65-F5344CB8AC3E}">
        <p14:creationId xmlns:p14="http://schemas.microsoft.com/office/powerpoint/2010/main" val="39979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defTabSz="4508500">
              <a:defRPr sz="6000"/>
            </a:lvl1pPr>
          </a:lstStyle>
          <a:p>
            <a:pPr>
              <a:defRPr/>
            </a:pPr>
            <a:endParaRPr lang="en-AU"/>
          </a:p>
        </p:txBody>
      </p:sp>
      <p:sp>
        <p:nvSpPr>
          <p:cNvPr id="3075" name="Rectangle 3"/>
          <p:cNvSpPr>
            <a:spLocks noGrp="1" noChangeArrowheads="1"/>
          </p:cNvSpPr>
          <p:nvPr>
            <p:ph type="dt" idx="1"/>
          </p:nvPr>
        </p:nvSpPr>
        <p:spPr bwMode="auto">
          <a:xfrm>
            <a:off x="17941925" y="0"/>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algn="r" defTabSz="4508500">
              <a:defRPr sz="6000"/>
            </a:lvl1pPr>
          </a:lstStyle>
          <a:p>
            <a:pPr>
              <a:defRPr/>
            </a:pPr>
            <a:endParaRPr lang="en-AU"/>
          </a:p>
        </p:txBody>
      </p:sp>
      <p:sp>
        <p:nvSpPr>
          <p:cNvPr id="3076" name="Rectangle 4"/>
          <p:cNvSpPr>
            <a:spLocks noGrp="1" noRot="1" noChangeAspect="1" noChangeArrowheads="1" noTextEdit="1"/>
          </p:cNvSpPr>
          <p:nvPr>
            <p:ph type="sldImg" idx="2"/>
          </p:nvPr>
        </p:nvSpPr>
        <p:spPr bwMode="auto">
          <a:xfrm>
            <a:off x="3378200" y="3757613"/>
            <a:ext cx="24996775" cy="1874837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4137025" y="24004588"/>
            <a:ext cx="23456900" cy="22512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3078" name="Rectangle 6"/>
          <p:cNvSpPr>
            <a:spLocks noGrp="1" noChangeArrowheads="1"/>
          </p:cNvSpPr>
          <p:nvPr>
            <p:ph type="ftr" sz="quarter" idx="4"/>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defTabSz="4508500">
              <a:defRPr sz="6000"/>
            </a:lvl1pPr>
          </a:lstStyle>
          <a:p>
            <a:pPr>
              <a:defRPr/>
            </a:pPr>
            <a:endParaRPr lang="en-AU"/>
          </a:p>
        </p:txBody>
      </p:sp>
      <p:sp>
        <p:nvSpPr>
          <p:cNvPr id="3079" name="Rectangle 7"/>
          <p:cNvSpPr>
            <a:spLocks noGrp="1" noChangeArrowheads="1"/>
          </p:cNvSpPr>
          <p:nvPr>
            <p:ph type="sldNum" sz="quarter" idx="5"/>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algn="r" defTabSz="4508500">
              <a:defRPr sz="6000"/>
            </a:lvl1pPr>
          </a:lstStyle>
          <a:p>
            <a:pPr>
              <a:defRPr/>
            </a:pPr>
            <a:fld id="{42207482-9F38-4AF6-9B91-768DCEDA59AC}" type="slidenum">
              <a:rPr lang="en-AU"/>
              <a:pPr>
                <a:defRPr/>
              </a:pPr>
              <a:t>‹#›</a:t>
            </a:fld>
            <a:endParaRPr lang="en-AU"/>
          </a:p>
        </p:txBody>
      </p:sp>
    </p:spTree>
    <p:extLst>
      <p:ext uri="{BB962C8B-B14F-4D97-AF65-F5344CB8AC3E}">
        <p14:creationId xmlns:p14="http://schemas.microsoft.com/office/powerpoint/2010/main" val="40907993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smtId="4294967295"/>
            </a:defPPr>
            <a:lvl1pPr defTabSz="4508500">
              <a:defRPr sz="2400">
                <a:solidFill>
                  <a:schemeClr val="tx1"/>
                </a:solidFill>
                <a:latin typeface="Times New Roman" pitchFamily="18" charset="0"/>
              </a:defRPr>
            </a:lvl1pPr>
            <a:lvl2pPr marL="742950" indent="-285750" defTabSz="4508500">
              <a:defRPr sz="2400">
                <a:solidFill>
                  <a:schemeClr val="tx1"/>
                </a:solidFill>
                <a:latin typeface="Times New Roman" pitchFamily="18" charset="0"/>
              </a:defRPr>
            </a:lvl2pPr>
            <a:lvl3pPr marL="1143000" indent="-228600" defTabSz="4508500">
              <a:defRPr sz="2400">
                <a:solidFill>
                  <a:schemeClr val="tx1"/>
                </a:solidFill>
                <a:latin typeface="Times New Roman" pitchFamily="18" charset="0"/>
              </a:defRPr>
            </a:lvl3pPr>
            <a:lvl4pPr marL="1600200" indent="-228600" defTabSz="4508500">
              <a:defRPr sz="2400">
                <a:solidFill>
                  <a:schemeClr val="tx1"/>
                </a:solidFill>
                <a:latin typeface="Times New Roman" pitchFamily="18" charset="0"/>
              </a:defRPr>
            </a:lvl4pPr>
            <a:lvl5pPr marL="2057400" indent="-228600" defTabSz="4508500">
              <a:defRPr sz="2400">
                <a:solidFill>
                  <a:schemeClr val="tx1"/>
                </a:solidFill>
                <a:latin typeface="Times New Roman" pitchFamily="18" charset="0"/>
              </a:defRPr>
            </a:lvl5pPr>
            <a:lvl6pPr marL="2514600" indent="-228600" defTabSz="4508500" eaLnBrk="0" fontAlgn="base" hangingPunct="0">
              <a:spcBef>
                <a:spcPct val="0"/>
              </a:spcBef>
              <a:spcAft>
                <a:spcPct val="0"/>
              </a:spcAft>
              <a:defRPr sz="2400">
                <a:solidFill>
                  <a:schemeClr val="tx1"/>
                </a:solidFill>
                <a:latin typeface="Times New Roman" pitchFamily="18" charset="0"/>
              </a:defRPr>
            </a:lvl6pPr>
            <a:lvl7pPr marL="2971800" indent="-228600" defTabSz="4508500" eaLnBrk="0" fontAlgn="base" hangingPunct="0">
              <a:spcBef>
                <a:spcPct val="0"/>
              </a:spcBef>
              <a:spcAft>
                <a:spcPct val="0"/>
              </a:spcAft>
              <a:defRPr sz="2400">
                <a:solidFill>
                  <a:schemeClr val="tx1"/>
                </a:solidFill>
                <a:latin typeface="Times New Roman" pitchFamily="18" charset="0"/>
              </a:defRPr>
            </a:lvl7pPr>
            <a:lvl8pPr marL="3429000" indent="-228600" defTabSz="4508500" eaLnBrk="0" fontAlgn="base" hangingPunct="0">
              <a:spcBef>
                <a:spcPct val="0"/>
              </a:spcBef>
              <a:spcAft>
                <a:spcPct val="0"/>
              </a:spcAft>
              <a:defRPr sz="2400">
                <a:solidFill>
                  <a:schemeClr val="tx1"/>
                </a:solidFill>
                <a:latin typeface="Times New Roman" pitchFamily="18" charset="0"/>
              </a:defRPr>
            </a:lvl8pPr>
            <a:lvl9pPr marL="3886200" indent="-228600" defTabSz="4508500" eaLnBrk="0" fontAlgn="base" hangingPunct="0">
              <a:spcBef>
                <a:spcPct val="0"/>
              </a:spcBef>
              <a:spcAft>
                <a:spcPct val="0"/>
              </a:spcAft>
              <a:defRPr sz="2400">
                <a:solidFill>
                  <a:schemeClr val="tx1"/>
                </a:solidFill>
                <a:latin typeface="Times New Roman" pitchFamily="18" charset="0"/>
              </a:defRPr>
            </a:lvl9pPr>
          </a:lstStyle>
          <a:p>
            <a:fld id="{842B0325-ACC9-488E-8876-C4E9E3B68AD8}" type="slidenum">
              <a:rPr lang="en-AU" sz="6000" smtClean="0"/>
              <a:t>1</a:t>
            </a:fld>
            <a:endParaRPr lang="en-AU" sz="6000"/>
          </a:p>
        </p:txBody>
      </p:sp>
      <p:sp>
        <p:nvSpPr>
          <p:cNvPr id="4099" name="Rectangle 2"/>
          <p:cNvSpPr>
            <a:spLocks noGrp="1" noRot="1" noChangeAspect="1" noChangeArrowheads="1" noTextEdit="1"/>
          </p:cNvSpPr>
          <p:nvPr>
            <p:ph type="sldImg"/>
          </p:nvPr>
        </p:nvSpPr>
        <p:spPr/>
      </p:sp>
      <p:sp>
        <p:nvSpPr>
          <p:cNvPr id="4100" name="Rectangle 3"/>
          <p:cNvSpPr>
            <a:spLocks noGrp="1" noChangeArrowheads="1"/>
          </p:cNvSpPr>
          <p:nvPr>
            <p:ph type="body" idx="1"/>
          </p:nvPr>
        </p:nvSpPr>
        <p:spPr>
          <a:noFill/>
        </p:spPr>
        <p:txBody>
          <a:bodyPr/>
          <a:lstStyle>
            <a:defPPr>
              <a:defRPr kern="1200" smtId="4294967295"/>
            </a:defP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smtId="4294967295"/>
            </a:defPPr>
            <a:lvl1pPr defTabSz="4508500">
              <a:defRPr sz="2400">
                <a:solidFill>
                  <a:schemeClr val="tx1"/>
                </a:solidFill>
                <a:latin typeface="Times New Roman" pitchFamily="18" charset="0"/>
              </a:defRPr>
            </a:lvl1pPr>
            <a:lvl2pPr marL="742950" indent="-285750" defTabSz="4508500">
              <a:defRPr sz="2400">
                <a:solidFill>
                  <a:schemeClr val="tx1"/>
                </a:solidFill>
                <a:latin typeface="Times New Roman" pitchFamily="18" charset="0"/>
              </a:defRPr>
            </a:lvl2pPr>
            <a:lvl3pPr marL="1143000" indent="-228600" defTabSz="4508500">
              <a:defRPr sz="2400">
                <a:solidFill>
                  <a:schemeClr val="tx1"/>
                </a:solidFill>
                <a:latin typeface="Times New Roman" pitchFamily="18" charset="0"/>
              </a:defRPr>
            </a:lvl3pPr>
            <a:lvl4pPr marL="1600200" indent="-228600" defTabSz="4508500">
              <a:defRPr sz="2400">
                <a:solidFill>
                  <a:schemeClr val="tx1"/>
                </a:solidFill>
                <a:latin typeface="Times New Roman" pitchFamily="18" charset="0"/>
              </a:defRPr>
            </a:lvl4pPr>
            <a:lvl5pPr marL="2057400" indent="-228600" defTabSz="4508500">
              <a:defRPr sz="2400">
                <a:solidFill>
                  <a:schemeClr val="tx1"/>
                </a:solidFill>
                <a:latin typeface="Times New Roman" pitchFamily="18" charset="0"/>
              </a:defRPr>
            </a:lvl5pPr>
            <a:lvl6pPr marL="2514600" indent="-228600" defTabSz="4508500" eaLnBrk="0" fontAlgn="base" hangingPunct="0">
              <a:spcBef>
                <a:spcPct val="0"/>
              </a:spcBef>
              <a:spcAft>
                <a:spcPct val="0"/>
              </a:spcAft>
              <a:defRPr sz="2400">
                <a:solidFill>
                  <a:schemeClr val="tx1"/>
                </a:solidFill>
                <a:latin typeface="Times New Roman" pitchFamily="18" charset="0"/>
              </a:defRPr>
            </a:lvl6pPr>
            <a:lvl7pPr marL="2971800" indent="-228600" defTabSz="4508500" eaLnBrk="0" fontAlgn="base" hangingPunct="0">
              <a:spcBef>
                <a:spcPct val="0"/>
              </a:spcBef>
              <a:spcAft>
                <a:spcPct val="0"/>
              </a:spcAft>
              <a:defRPr sz="2400">
                <a:solidFill>
                  <a:schemeClr val="tx1"/>
                </a:solidFill>
                <a:latin typeface="Times New Roman" pitchFamily="18" charset="0"/>
              </a:defRPr>
            </a:lvl7pPr>
            <a:lvl8pPr marL="3429000" indent="-228600" defTabSz="4508500" eaLnBrk="0" fontAlgn="base" hangingPunct="0">
              <a:spcBef>
                <a:spcPct val="0"/>
              </a:spcBef>
              <a:spcAft>
                <a:spcPct val="0"/>
              </a:spcAft>
              <a:defRPr sz="2400">
                <a:solidFill>
                  <a:schemeClr val="tx1"/>
                </a:solidFill>
                <a:latin typeface="Times New Roman" pitchFamily="18" charset="0"/>
              </a:defRPr>
            </a:lvl8pPr>
            <a:lvl9pPr marL="3886200" indent="-228600" defTabSz="4508500" eaLnBrk="0" fontAlgn="base" hangingPunct="0">
              <a:spcBef>
                <a:spcPct val="0"/>
              </a:spcBef>
              <a:spcAft>
                <a:spcPct val="0"/>
              </a:spcAft>
              <a:defRPr sz="2400">
                <a:solidFill>
                  <a:schemeClr val="tx1"/>
                </a:solidFill>
                <a:latin typeface="Times New Roman" pitchFamily="18" charset="0"/>
              </a:defRPr>
            </a:lvl9pPr>
          </a:lstStyle>
          <a:p>
            <a:fld id="{842B0325-ACC9-488E-8876-C4E9E3B68AD8}" type="slidenum">
              <a:rPr lang="en-AU" sz="6000" smtClean="0"/>
              <a:t>2</a:t>
            </a:fld>
            <a:endParaRPr lang="en-AU" sz="6000"/>
          </a:p>
        </p:txBody>
      </p:sp>
      <p:sp>
        <p:nvSpPr>
          <p:cNvPr id="4099" name="Rectangle 2"/>
          <p:cNvSpPr>
            <a:spLocks noGrp="1" noRot="1" noChangeAspect="1" noChangeArrowheads="1" noTextEdit="1"/>
          </p:cNvSpPr>
          <p:nvPr>
            <p:ph type="sldImg"/>
          </p:nvPr>
        </p:nvSpPr>
        <p:spPr/>
      </p:sp>
      <p:sp>
        <p:nvSpPr>
          <p:cNvPr id="4100" name="Rectangle 3"/>
          <p:cNvSpPr>
            <a:spLocks noGrp="1" noChangeArrowheads="1"/>
          </p:cNvSpPr>
          <p:nvPr>
            <p:ph type="body" idx="1"/>
          </p:nvPr>
        </p:nvSpPr>
        <p:spPr>
          <a:noFill/>
        </p:spPr>
        <p:txBody>
          <a:bodyPr/>
          <a:lstStyle>
            <a:defPPr>
              <a:defRPr kern="1200" smtId="4294967295"/>
            </a:defPPr>
          </a:lstStyle>
          <a:p>
            <a:endParaRPr lang="en-US"/>
          </a:p>
        </p:txBody>
      </p:sp>
    </p:spTree>
    <p:extLst>
      <p:ext uri="{BB962C8B-B14F-4D97-AF65-F5344CB8AC3E}">
        <p14:creationId xmlns:p14="http://schemas.microsoft.com/office/powerpoint/2010/main" val="3999733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123" y="10226675"/>
            <a:ext cx="37306957" cy="7054850"/>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4245" y="18653125"/>
            <a:ext cx="30722711" cy="8413750"/>
          </a:xfr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0DA66E67-F948-4693-96A5-27BC239C04A3}" type="slidenum">
              <a:rPr lang="en-US"/>
              <a:pPr>
                <a:defRPr/>
              </a:pPr>
              <a:t>‹#›</a:t>
            </a:fld>
            <a:endParaRPr lang="en-US"/>
          </a:p>
        </p:txBody>
      </p:sp>
    </p:spTree>
    <p:extLst>
      <p:ext uri="{BB962C8B-B14F-4D97-AF65-F5344CB8AC3E}">
        <p14:creationId xmlns:p14="http://schemas.microsoft.com/office/powerpoint/2010/main" val="364892258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2DA27A25-0059-41B6-A6E5-54D93C10805F}" type="slidenum">
              <a:rPr lang="en-US"/>
              <a:pPr>
                <a:defRPr/>
              </a:pPr>
              <a:t>‹#›</a:t>
            </a:fld>
            <a:endParaRPr lang="en-US"/>
          </a:p>
        </p:txBody>
      </p:sp>
    </p:spTree>
    <p:extLst>
      <p:ext uri="{BB962C8B-B14F-4D97-AF65-F5344CB8AC3E}">
        <p14:creationId xmlns:p14="http://schemas.microsoft.com/office/powerpoint/2010/main" val="418118746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1635" y="2925763"/>
            <a:ext cx="9326033" cy="26335038"/>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3293534" y="2925763"/>
            <a:ext cx="27842635" cy="26335038"/>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043B26BC-A2E6-4CDA-9F76-12293F26600A}" type="slidenum">
              <a:rPr lang="en-US"/>
              <a:pPr>
                <a:defRPr/>
              </a:pPr>
              <a:t>‹#›</a:t>
            </a:fld>
            <a:endParaRPr lang="en-US"/>
          </a:p>
        </p:txBody>
      </p:sp>
    </p:spTree>
    <p:extLst>
      <p:ext uri="{BB962C8B-B14F-4D97-AF65-F5344CB8AC3E}">
        <p14:creationId xmlns:p14="http://schemas.microsoft.com/office/powerpoint/2010/main" val="349418540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0EC1B4D6-BEE2-4AF6-A92E-38CD68913D5A}" type="slidenum">
              <a:rPr lang="en-US"/>
              <a:pPr>
                <a:defRPr/>
              </a:pPr>
              <a:t>‹#›</a:t>
            </a:fld>
            <a:endParaRPr lang="en-US"/>
          </a:p>
        </p:txBody>
      </p:sp>
    </p:spTree>
    <p:extLst>
      <p:ext uri="{BB962C8B-B14F-4D97-AF65-F5344CB8AC3E}">
        <p14:creationId xmlns:p14="http://schemas.microsoft.com/office/powerpoint/2010/main" val="317776266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439"/>
            <a:ext cx="37306957" cy="6537325"/>
          </a:xfr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1" y="13952538"/>
            <a:ext cx="37306957" cy="7200900"/>
          </a:xfr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D8650354-6837-43DB-843B-C6021BD2EF37}" type="slidenum">
              <a:rPr lang="en-US"/>
              <a:pPr>
                <a:defRPr/>
              </a:pPr>
              <a:t>‹#›</a:t>
            </a:fld>
            <a:endParaRPr lang="en-US"/>
          </a:p>
        </p:txBody>
      </p:sp>
    </p:spTree>
    <p:extLst>
      <p:ext uri="{BB962C8B-B14F-4D97-AF65-F5344CB8AC3E}">
        <p14:creationId xmlns:p14="http://schemas.microsoft.com/office/powerpoint/2010/main" val="256863821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3293534" y="9509126"/>
            <a:ext cx="18584332" cy="1975167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13334" y="9509126"/>
            <a:ext cx="18584332" cy="1975167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4296FF25-ADB1-4315-9622-9852994CD1E5}" type="slidenum">
              <a:rPr lang="en-US"/>
              <a:pPr>
                <a:defRPr/>
              </a:pPr>
              <a:t>‹#›</a:t>
            </a:fld>
            <a:endParaRPr lang="en-US"/>
          </a:p>
        </p:txBody>
      </p:sp>
    </p:spTree>
    <p:extLst>
      <p:ext uri="{BB962C8B-B14F-4D97-AF65-F5344CB8AC3E}">
        <p14:creationId xmlns:p14="http://schemas.microsoft.com/office/powerpoint/2010/main" val="261830916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278" y="7369176"/>
            <a:ext cx="19392900"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4278" y="10439400"/>
            <a:ext cx="19392900"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5555" y="7369176"/>
            <a:ext cx="19401368"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5555" y="10439400"/>
            <a:ext cx="19401368"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72EF82B1-171C-4CAC-B9C4-22062286C8C4}" type="slidenum">
              <a:rPr lang="en-US"/>
              <a:pPr>
                <a:defRPr/>
              </a:pPr>
              <a:t>‹#›</a:t>
            </a:fld>
            <a:endParaRPr lang="en-US"/>
          </a:p>
        </p:txBody>
      </p:sp>
    </p:spTree>
    <p:extLst>
      <p:ext uri="{BB962C8B-B14F-4D97-AF65-F5344CB8AC3E}">
        <p14:creationId xmlns:p14="http://schemas.microsoft.com/office/powerpoint/2010/main" val="360122392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678F620B-8934-45A0-BE2C-EF6C76032C45}" type="slidenum">
              <a:rPr lang="en-US"/>
              <a:pPr>
                <a:defRPr/>
              </a:pPr>
              <a:t>‹#›</a:t>
            </a:fld>
            <a:endParaRPr lang="en-US"/>
          </a:p>
        </p:txBody>
      </p:sp>
    </p:spTree>
    <p:extLst>
      <p:ext uri="{BB962C8B-B14F-4D97-AF65-F5344CB8AC3E}">
        <p14:creationId xmlns:p14="http://schemas.microsoft.com/office/powerpoint/2010/main" val="352938633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A3ECE3F5-A3DD-46D3-8112-19EE7FD1DDFA}" type="slidenum">
              <a:rPr lang="en-US"/>
              <a:pPr>
                <a:defRPr/>
              </a:pPr>
              <a:t>‹#›</a:t>
            </a:fld>
            <a:endParaRPr lang="en-US"/>
          </a:p>
        </p:txBody>
      </p:sp>
    </p:spTree>
    <p:extLst>
      <p:ext uri="{BB962C8B-B14F-4D97-AF65-F5344CB8AC3E}">
        <p14:creationId xmlns:p14="http://schemas.microsoft.com/office/powerpoint/2010/main" val="2337425270"/>
      </p:ext>
    </p:extLst>
  </p:cSld>
  <p:clrMapOvr>
    <a:masterClrMapping/>
  </p:clrMapOvr>
  <p:transition/>
  <p:extLst>
    <p:ext uri="{DCECCB84-F9BA-43D5-87BE-67443E8EF086}">
      <p15:sldGuideLst xmlns:p15="http://schemas.microsoft.com/office/powerpoint/2012/main">
        <p15:guide id="1" orient="horz" pos="10368" userDrawn="1">
          <p15:clr>
            <a:srgbClr val="FBAE40"/>
          </p15:clr>
        </p15:guide>
        <p15:guide id="2" pos="1382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278" y="1311275"/>
            <a:ext cx="14439900" cy="5576888"/>
          </a:xfr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7160523" y="1311275"/>
            <a:ext cx="24536400" cy="28093988"/>
          </a:xfr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278" y="6888163"/>
            <a:ext cx="14439900" cy="22517100"/>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96691E56-DA67-4BF5-BA67-706F30B37046}" type="slidenum">
              <a:rPr lang="en-US"/>
              <a:pPr>
                <a:defRPr/>
              </a:pPr>
              <a:t>‹#›</a:t>
            </a:fld>
            <a:endParaRPr lang="en-US"/>
          </a:p>
        </p:txBody>
      </p:sp>
    </p:spTree>
    <p:extLst>
      <p:ext uri="{BB962C8B-B14F-4D97-AF65-F5344CB8AC3E}">
        <p14:creationId xmlns:p14="http://schemas.microsoft.com/office/powerpoint/2010/main" val="398289561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3545" y="23042564"/>
            <a:ext cx="26334157" cy="2720975"/>
          </a:xfr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8603545" y="2941638"/>
            <a:ext cx="26334157" cy="19750088"/>
          </a:xfr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3545" y="25763539"/>
            <a:ext cx="26334157" cy="3862387"/>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87F51DAE-E528-43E1-8BE0-91521416EFB0}" type="slidenum">
              <a:rPr lang="en-US"/>
              <a:pPr>
                <a:defRPr/>
              </a:pPr>
              <a:t>‹#›</a:t>
            </a:fld>
            <a:endParaRPr lang="en-US"/>
          </a:p>
        </p:txBody>
      </p:sp>
    </p:spTree>
    <p:extLst>
      <p:ext uri="{BB962C8B-B14F-4D97-AF65-F5344CB8AC3E}">
        <p14:creationId xmlns:p14="http://schemas.microsoft.com/office/powerpoint/2010/main" val="215429485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596B5"/>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94063" y="2925763"/>
            <a:ext cx="37303075"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3294063" y="9509125"/>
            <a:ext cx="37303075" cy="1975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3294063" y="29992638"/>
            <a:ext cx="9144000" cy="219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vl1pPr defTabSz="4267200">
              <a:defRPr sz="6500"/>
            </a:lvl1pPr>
          </a:lstStyle>
          <a:p>
            <a:pPr>
              <a:defRPr/>
            </a:pPr>
            <a:endParaRPr lang="en-US"/>
          </a:p>
        </p:txBody>
      </p:sp>
      <p:sp>
        <p:nvSpPr>
          <p:cNvPr id="1029" name="Rectangle 5"/>
          <p:cNvSpPr>
            <a:spLocks noGrp="1" noChangeArrowheads="1"/>
          </p:cNvSpPr>
          <p:nvPr>
            <p:ph type="ftr" sz="quarter" idx="3"/>
          </p:nvPr>
        </p:nvSpPr>
        <p:spPr bwMode="auto">
          <a:xfrm>
            <a:off x="14993938" y="29992638"/>
            <a:ext cx="13903325" cy="219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vl1pPr algn="ctr" defTabSz="4267200">
              <a:defRPr sz="6500"/>
            </a:lvl1pPr>
          </a:lstStyle>
          <a:p>
            <a:pPr>
              <a:defRPr/>
            </a:pPr>
            <a:endParaRPr lang="en-US"/>
          </a:p>
        </p:txBody>
      </p:sp>
      <p:sp>
        <p:nvSpPr>
          <p:cNvPr id="1030" name="Rectangle 6"/>
          <p:cNvSpPr>
            <a:spLocks noGrp="1" noChangeArrowheads="1"/>
          </p:cNvSpPr>
          <p:nvPr>
            <p:ph type="sldNum" sz="quarter" idx="4"/>
          </p:nvPr>
        </p:nvSpPr>
        <p:spPr bwMode="auto">
          <a:xfrm>
            <a:off x="31453138" y="29992638"/>
            <a:ext cx="9144000" cy="219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vl1pPr algn="r" defTabSz="4267200">
              <a:defRPr sz="6500"/>
            </a:lvl1pPr>
          </a:lstStyle>
          <a:p>
            <a:pPr>
              <a:defRPr/>
            </a:pPr>
            <a:fld id="{469A0CB4-D18D-4AEF-B324-9EDF067D136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4267200" rtl="0" eaLnBrk="0" fontAlgn="base" hangingPunct="0">
        <a:spcBef>
          <a:spcPct val="0"/>
        </a:spcBef>
        <a:spcAft>
          <a:spcPct val="0"/>
        </a:spcAft>
        <a:defRPr sz="20500">
          <a:solidFill>
            <a:schemeClr val="tx2"/>
          </a:solidFill>
          <a:latin typeface="+mj-lt"/>
          <a:ea typeface="+mj-ea"/>
          <a:cs typeface="+mj-cs"/>
        </a:defRPr>
      </a:lvl1pPr>
      <a:lvl2pPr algn="ctr" defTabSz="4267200" rtl="0" eaLnBrk="0" fontAlgn="base" hangingPunct="0">
        <a:spcBef>
          <a:spcPct val="0"/>
        </a:spcBef>
        <a:spcAft>
          <a:spcPct val="0"/>
        </a:spcAft>
        <a:defRPr sz="20500">
          <a:solidFill>
            <a:schemeClr val="tx2"/>
          </a:solidFill>
          <a:latin typeface="Times New Roman" pitchFamily="18" charset="0"/>
        </a:defRPr>
      </a:lvl2pPr>
      <a:lvl3pPr algn="ctr" defTabSz="4267200" rtl="0" eaLnBrk="0" fontAlgn="base" hangingPunct="0">
        <a:spcBef>
          <a:spcPct val="0"/>
        </a:spcBef>
        <a:spcAft>
          <a:spcPct val="0"/>
        </a:spcAft>
        <a:defRPr sz="20500">
          <a:solidFill>
            <a:schemeClr val="tx2"/>
          </a:solidFill>
          <a:latin typeface="Times New Roman" pitchFamily="18" charset="0"/>
        </a:defRPr>
      </a:lvl3pPr>
      <a:lvl4pPr algn="ctr" defTabSz="4267200" rtl="0" eaLnBrk="0" fontAlgn="base" hangingPunct="0">
        <a:spcBef>
          <a:spcPct val="0"/>
        </a:spcBef>
        <a:spcAft>
          <a:spcPct val="0"/>
        </a:spcAft>
        <a:defRPr sz="20500">
          <a:solidFill>
            <a:schemeClr val="tx2"/>
          </a:solidFill>
          <a:latin typeface="Times New Roman" pitchFamily="18" charset="0"/>
        </a:defRPr>
      </a:lvl4pPr>
      <a:lvl5pPr algn="ctr" defTabSz="4267200" rtl="0" eaLnBrk="0" fontAlgn="base" hangingPunct="0">
        <a:spcBef>
          <a:spcPct val="0"/>
        </a:spcBef>
        <a:spcAft>
          <a:spcPct val="0"/>
        </a:spcAft>
        <a:defRPr sz="20500">
          <a:solidFill>
            <a:schemeClr val="tx2"/>
          </a:solidFill>
          <a:latin typeface="Times New Roman" pitchFamily="18" charset="0"/>
        </a:defRPr>
      </a:lvl5pPr>
      <a:lvl6pPr marL="457200" algn="ctr" defTabSz="4267200" rtl="0" eaLnBrk="0" fontAlgn="base" hangingPunct="0">
        <a:spcBef>
          <a:spcPct val="0"/>
        </a:spcBef>
        <a:spcAft>
          <a:spcPct val="0"/>
        </a:spcAft>
        <a:defRPr sz="20500">
          <a:solidFill>
            <a:schemeClr val="tx2"/>
          </a:solidFill>
          <a:latin typeface="Times New Roman" pitchFamily="18" charset="0"/>
        </a:defRPr>
      </a:lvl6pPr>
      <a:lvl7pPr marL="914400" algn="ctr" defTabSz="4267200" rtl="0" eaLnBrk="0" fontAlgn="base" hangingPunct="0">
        <a:spcBef>
          <a:spcPct val="0"/>
        </a:spcBef>
        <a:spcAft>
          <a:spcPct val="0"/>
        </a:spcAft>
        <a:defRPr sz="20500">
          <a:solidFill>
            <a:schemeClr val="tx2"/>
          </a:solidFill>
          <a:latin typeface="Times New Roman" pitchFamily="18" charset="0"/>
        </a:defRPr>
      </a:lvl7pPr>
      <a:lvl8pPr marL="1371600" algn="ctr" defTabSz="4267200" rtl="0" eaLnBrk="0" fontAlgn="base" hangingPunct="0">
        <a:spcBef>
          <a:spcPct val="0"/>
        </a:spcBef>
        <a:spcAft>
          <a:spcPct val="0"/>
        </a:spcAft>
        <a:defRPr sz="20500">
          <a:solidFill>
            <a:schemeClr val="tx2"/>
          </a:solidFill>
          <a:latin typeface="Times New Roman" pitchFamily="18" charset="0"/>
        </a:defRPr>
      </a:lvl8pPr>
      <a:lvl9pPr marL="1828800" algn="ctr" defTabSz="4267200" rtl="0" eaLnBrk="0" fontAlgn="base" hangingPunct="0">
        <a:spcBef>
          <a:spcPct val="0"/>
        </a:spcBef>
        <a:spcAft>
          <a:spcPct val="0"/>
        </a:spcAft>
        <a:defRPr sz="20500">
          <a:solidFill>
            <a:schemeClr val="tx2"/>
          </a:solidFill>
          <a:latin typeface="Times New Roman" pitchFamily="18" charset="0"/>
        </a:defRPr>
      </a:lvl9pPr>
    </p:titleStyle>
    <p:bodyStyle>
      <a:defPPr>
        <a:defRPr kern="1200" smtId="4294967295"/>
      </a:defPPr>
      <a:lvl1pPr marL="1600200" indent="-1600200" algn="l" defTabSz="4267200" rtl="0" eaLnBrk="0" fontAlgn="base" hangingPunct="0">
        <a:spcBef>
          <a:spcPct val="20000"/>
        </a:spcBef>
        <a:spcAft>
          <a:spcPct val="0"/>
        </a:spcAft>
        <a:buChar char="•"/>
        <a:defRPr sz="14900">
          <a:solidFill>
            <a:schemeClr val="tx1"/>
          </a:solidFill>
          <a:latin typeface="+mn-lt"/>
          <a:ea typeface="+mn-ea"/>
          <a:cs typeface="+mn-cs"/>
        </a:defRPr>
      </a:lvl1pPr>
      <a:lvl2pPr marL="3467100" indent="-1333500" algn="l" defTabSz="4267200" rtl="0" eaLnBrk="0" fontAlgn="base" hangingPunct="0">
        <a:spcBef>
          <a:spcPct val="20000"/>
        </a:spcBef>
        <a:spcAft>
          <a:spcPct val="0"/>
        </a:spcAft>
        <a:buChar char="–"/>
        <a:defRPr sz="13100">
          <a:solidFill>
            <a:schemeClr val="tx1"/>
          </a:solidFill>
          <a:latin typeface="+mn-lt"/>
        </a:defRPr>
      </a:lvl2pPr>
      <a:lvl3pPr marL="5334000" indent="-1066800" algn="l" defTabSz="4267200" rtl="0" eaLnBrk="0" fontAlgn="base" hangingPunct="0">
        <a:spcBef>
          <a:spcPct val="20000"/>
        </a:spcBef>
        <a:spcAft>
          <a:spcPct val="0"/>
        </a:spcAft>
        <a:buChar char="•"/>
        <a:defRPr sz="11200">
          <a:solidFill>
            <a:schemeClr val="tx1"/>
          </a:solidFill>
          <a:latin typeface="+mn-lt"/>
        </a:defRPr>
      </a:lvl3pPr>
      <a:lvl4pPr marL="7467600" indent="-1066800" algn="l" defTabSz="4267200" rtl="0" eaLnBrk="0" fontAlgn="base" hangingPunct="0">
        <a:spcBef>
          <a:spcPct val="20000"/>
        </a:spcBef>
        <a:spcAft>
          <a:spcPct val="0"/>
        </a:spcAft>
        <a:buChar char="–"/>
        <a:defRPr sz="9300">
          <a:solidFill>
            <a:schemeClr val="tx1"/>
          </a:solidFill>
          <a:latin typeface="+mn-lt"/>
        </a:defRPr>
      </a:lvl4pPr>
      <a:lvl5pPr marL="9601200" indent="-1066800" algn="l" defTabSz="4267200" rtl="0" eaLnBrk="0" fontAlgn="base" hangingPunct="0">
        <a:spcBef>
          <a:spcPct val="20000"/>
        </a:spcBef>
        <a:spcAft>
          <a:spcPct val="0"/>
        </a:spcAft>
        <a:buChar char="»"/>
        <a:defRPr sz="9300">
          <a:solidFill>
            <a:schemeClr val="tx1"/>
          </a:solidFill>
          <a:latin typeface="+mn-lt"/>
        </a:defRPr>
      </a:lvl5pPr>
      <a:lvl6pPr marL="10058400" indent="-1066800" algn="l" defTabSz="4267200" rtl="0" eaLnBrk="0" fontAlgn="base" hangingPunct="0">
        <a:spcBef>
          <a:spcPct val="20000"/>
        </a:spcBef>
        <a:spcAft>
          <a:spcPct val="0"/>
        </a:spcAft>
        <a:buChar char="»"/>
        <a:defRPr sz="9300">
          <a:solidFill>
            <a:schemeClr val="tx1"/>
          </a:solidFill>
          <a:latin typeface="+mn-lt"/>
        </a:defRPr>
      </a:lvl6pPr>
      <a:lvl7pPr marL="10515600" indent="-1066800" algn="l" defTabSz="4267200" rtl="0" eaLnBrk="0" fontAlgn="base" hangingPunct="0">
        <a:spcBef>
          <a:spcPct val="20000"/>
        </a:spcBef>
        <a:spcAft>
          <a:spcPct val="0"/>
        </a:spcAft>
        <a:buChar char="»"/>
        <a:defRPr sz="9300">
          <a:solidFill>
            <a:schemeClr val="tx1"/>
          </a:solidFill>
          <a:latin typeface="+mn-lt"/>
        </a:defRPr>
      </a:lvl7pPr>
      <a:lvl8pPr marL="10972800" indent="-1066800" algn="l" defTabSz="4267200" rtl="0" eaLnBrk="0" fontAlgn="base" hangingPunct="0">
        <a:spcBef>
          <a:spcPct val="20000"/>
        </a:spcBef>
        <a:spcAft>
          <a:spcPct val="0"/>
        </a:spcAft>
        <a:buChar char="»"/>
        <a:defRPr sz="9300">
          <a:solidFill>
            <a:schemeClr val="tx1"/>
          </a:solidFill>
          <a:latin typeface="+mn-lt"/>
        </a:defRPr>
      </a:lvl8pPr>
      <a:lvl9pPr marL="11430000" indent="-1066800" algn="l" defTabSz="4267200" rtl="0" eaLnBrk="0" fontAlgn="base" hangingPunct="0">
        <a:spcBef>
          <a:spcPct val="20000"/>
        </a:spcBef>
        <a:spcAft>
          <a:spcPct val="0"/>
        </a:spcAft>
        <a:buChar char="»"/>
        <a:defRPr sz="9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image" Target="../media/image11.png"/><Relationship Id="rId3" Type="http://schemas.openxmlformats.org/officeDocument/2006/relationships/image" Target="../media/image1.emf"/><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6" Type="http://schemas.openxmlformats.org/officeDocument/2006/relationships/image" Target="../media/image14.emf"/><Relationship Id="rId1" Type="http://schemas.openxmlformats.org/officeDocument/2006/relationships/slideLayout" Target="../slideLayouts/slideLayout7.xml"/><Relationship Id="rId6" Type="http://schemas.openxmlformats.org/officeDocument/2006/relationships/image" Target="../media/image4.emf"/><Relationship Id="rId11" Type="http://schemas.openxmlformats.org/officeDocument/2006/relationships/image" Target="../media/image9.png"/><Relationship Id="rId5" Type="http://schemas.openxmlformats.org/officeDocument/2006/relationships/image" Target="../media/image3.emf"/><Relationship Id="rId15" Type="http://schemas.openxmlformats.org/officeDocument/2006/relationships/image" Target="../media/image13.emf"/><Relationship Id="rId10" Type="http://schemas.openxmlformats.org/officeDocument/2006/relationships/image" Target="../media/image8.sv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svg"/></Relationships>
</file>

<file path=ppt/slides/_rels/slide2.xml.rels><?xml version="1.0" encoding="UTF-8" standalone="yes"?>
<Relationships xmlns="http://schemas.openxmlformats.org/package/2006/relationships"><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8.jpeg"/><Relationship Id="rId3" Type="http://schemas.openxmlformats.org/officeDocument/2006/relationships/image" Target="../media/image15.png"/><Relationship Id="rId21" Type="http://schemas.openxmlformats.org/officeDocument/2006/relationships/image" Target="../media/image33.emf"/><Relationship Id="rId34" Type="http://schemas.openxmlformats.org/officeDocument/2006/relationships/image" Target="../media/image46.png"/><Relationship Id="rId7" Type="http://schemas.openxmlformats.org/officeDocument/2006/relationships/image" Target="../media/image19.svg"/><Relationship Id="rId12" Type="http://schemas.openxmlformats.org/officeDocument/2006/relationships/image" Target="../media/image24.sv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2" Type="http://schemas.openxmlformats.org/officeDocument/2006/relationships/notesSlide" Target="../notesSlides/notesSlide2.xml"/><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emf"/><Relationship Id="rId32" Type="http://schemas.openxmlformats.org/officeDocument/2006/relationships/image" Target="../media/image44.jpg"/><Relationship Id="rId5" Type="http://schemas.openxmlformats.org/officeDocument/2006/relationships/image" Target="../media/image17.png"/><Relationship Id="rId15" Type="http://schemas.openxmlformats.org/officeDocument/2006/relationships/image" Target="../media/image27.emf"/><Relationship Id="rId23" Type="http://schemas.openxmlformats.org/officeDocument/2006/relationships/image" Target="../media/image35.emf"/><Relationship Id="rId28" Type="http://schemas.openxmlformats.org/officeDocument/2006/relationships/image" Target="../media/image40.png"/><Relationship Id="rId10" Type="http://schemas.openxmlformats.org/officeDocument/2006/relationships/image" Target="../media/image22.svg"/><Relationship Id="rId19" Type="http://schemas.openxmlformats.org/officeDocument/2006/relationships/image" Target="../media/image31.png"/><Relationship Id="rId31" Type="http://schemas.openxmlformats.org/officeDocument/2006/relationships/image" Target="../media/image43.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 Id="rId22" Type="http://schemas.openxmlformats.org/officeDocument/2006/relationships/image" Target="../media/image34.emf"/><Relationship Id="rId27" Type="http://schemas.openxmlformats.org/officeDocument/2006/relationships/image" Target="../media/image39.png"/><Relationship Id="rId30" Type="http://schemas.openxmlformats.org/officeDocument/2006/relationships/image" Target="../media/image42.png"/><Relationship Id="rId8"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C3F5E"/>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2C718E78-BDD8-4BAD-851F-D423AE935B0D}"/>
              </a:ext>
            </a:extLst>
          </p:cNvPr>
          <p:cNvSpPr/>
          <p:nvPr/>
        </p:nvSpPr>
        <p:spPr>
          <a:xfrm>
            <a:off x="15240" y="0"/>
            <a:ext cx="9966869"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latin typeface="+mj-lt"/>
            </a:endParaRPr>
          </a:p>
        </p:txBody>
      </p:sp>
      <p:sp>
        <p:nvSpPr>
          <p:cNvPr id="42" name="TextBox 41">
            <a:extLst>
              <a:ext uri="{FF2B5EF4-FFF2-40B4-BE49-F238E27FC236}">
                <a16:creationId xmlns:a16="http://schemas.microsoft.com/office/drawing/2014/main" id="{AE6F01C5-886B-0072-1FB1-33A45FCEECF7}"/>
              </a:ext>
            </a:extLst>
          </p:cNvPr>
          <p:cNvSpPr txBox="1"/>
          <p:nvPr/>
        </p:nvSpPr>
        <p:spPr>
          <a:xfrm>
            <a:off x="11042601" y="7301413"/>
            <a:ext cx="19704286" cy="15624000"/>
          </a:xfrm>
          <a:prstGeom prst="rect">
            <a:avLst/>
          </a:prstGeom>
          <a:solidFill>
            <a:schemeClr val="bg1"/>
          </a:solidFill>
        </p:spPr>
        <p:txBody>
          <a:bodyPr wrap="square" rtlCol="0">
            <a:spAutoFit/>
          </a:bodyPr>
          <a:lstStyle/>
          <a:p>
            <a:endParaRPr lang="en-CH" dirty="0"/>
          </a:p>
        </p:txBody>
      </p:sp>
      <p:sp>
        <p:nvSpPr>
          <p:cNvPr id="29" name="Rectangle 28">
            <a:extLst>
              <a:ext uri="{FF2B5EF4-FFF2-40B4-BE49-F238E27FC236}">
                <a16:creationId xmlns:a16="http://schemas.microsoft.com/office/drawing/2014/main" id="{0B962C1A-C4F3-4707-A73A-A754C935359B}"/>
              </a:ext>
            </a:extLst>
          </p:cNvPr>
          <p:cNvSpPr/>
          <p:nvPr/>
        </p:nvSpPr>
        <p:spPr>
          <a:xfrm>
            <a:off x="31822620" y="-5631"/>
            <a:ext cx="12119821"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r>
              <a:rPr lang="en-US" sz="9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energy</a:t>
            </a:r>
            <a:endParaRPr lang="en-US" sz="9600" dirty="0">
              <a:latin typeface="+mj-lt"/>
            </a:endParaRPr>
          </a:p>
        </p:txBody>
      </p:sp>
      <p:sp>
        <p:nvSpPr>
          <p:cNvPr id="62" name="TextBox 61">
            <a:extLst>
              <a:ext uri="{FF2B5EF4-FFF2-40B4-BE49-F238E27FC236}">
                <a16:creationId xmlns:a16="http://schemas.microsoft.com/office/drawing/2014/main" id="{A067F8A1-EE95-4354-8E2F-952A6BBDBFFC}"/>
              </a:ext>
            </a:extLst>
          </p:cNvPr>
          <p:cNvSpPr txBox="1"/>
          <p:nvPr/>
        </p:nvSpPr>
        <p:spPr>
          <a:xfrm>
            <a:off x="670853" y="1524000"/>
            <a:ext cx="8991600" cy="5697072"/>
          </a:xfrm>
          <a:prstGeom prst="rect">
            <a:avLst/>
          </a:prstGeom>
          <a:noFill/>
        </p:spPr>
        <p:txBody>
          <a:bodyPr wrap="square" rtlCol="0">
            <a:spAutoFit/>
          </a:bodyPr>
          <a:lstStyle>
            <a:defPPr>
              <a:defRPr kern="1200" smtId="4294967295"/>
            </a:defPPr>
          </a:lstStyle>
          <a:p>
            <a:pPr marL="366713" indent="-366713">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Cities play a crucial role in addressing climate change close to where people live.</a:t>
            </a:r>
          </a:p>
          <a:p>
            <a:pPr marL="366713" indent="-366713">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76% of cities are covered by no more than one study – a large gap to guide action.</a:t>
            </a:r>
          </a:p>
          <a:p>
            <a:pPr marL="366713" indent="-366713">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Nobel laureate Elinor Ostrom emphasized decentralized experimentation and learning from local successes, but a systematic analysis remains lacking.</a:t>
            </a:r>
          </a:p>
        </p:txBody>
      </p:sp>
      <p:sp>
        <p:nvSpPr>
          <p:cNvPr id="63" name="TextBox 62">
            <a:extLst>
              <a:ext uri="{FF2B5EF4-FFF2-40B4-BE49-F238E27FC236}">
                <a16:creationId xmlns:a16="http://schemas.microsoft.com/office/drawing/2014/main" id="{92D5F59B-F8CA-463C-871F-D1042309DE00}"/>
              </a:ext>
            </a:extLst>
          </p:cNvPr>
          <p:cNvSpPr txBox="1"/>
          <p:nvPr/>
        </p:nvSpPr>
        <p:spPr>
          <a:xfrm>
            <a:off x="533400" y="762000"/>
            <a:ext cx="8991600" cy="830997"/>
          </a:xfrm>
          <a:prstGeom prst="rect">
            <a:avLst/>
          </a:prstGeom>
          <a:noFill/>
        </p:spPr>
        <p:txBody>
          <a:bodyPr wrap="square" rtlCol="0">
            <a:spAutoFit/>
          </a:bodyPr>
          <a:lstStyle>
            <a:defPPr>
              <a:defRPr kern="1200" smtId="4294967295"/>
            </a:defPPr>
          </a:lstStyle>
          <a:p>
            <a:r>
              <a:rPr lang="en-US" sz="4800" dirty="0">
                <a:solidFill>
                  <a:srgbClr val="1C3F5E"/>
                </a:solidFill>
                <a:latin typeface="CMU Sans Serif Medium" panose="02000603000000000000" pitchFamily="2" charset="0"/>
              </a:rPr>
              <a:t>Introduction</a:t>
            </a:r>
          </a:p>
        </p:txBody>
      </p:sp>
      <p:sp>
        <p:nvSpPr>
          <p:cNvPr id="67" name="TextBox 66">
            <a:extLst>
              <a:ext uri="{FF2B5EF4-FFF2-40B4-BE49-F238E27FC236}">
                <a16:creationId xmlns:a16="http://schemas.microsoft.com/office/drawing/2014/main" id="{716F17B6-B5C7-4922-B9E2-CD14BD16A568}"/>
              </a:ext>
            </a:extLst>
          </p:cNvPr>
          <p:cNvSpPr txBox="1"/>
          <p:nvPr/>
        </p:nvSpPr>
        <p:spPr>
          <a:xfrm>
            <a:off x="612648" y="15163800"/>
            <a:ext cx="8991600" cy="830997"/>
          </a:xfrm>
          <a:prstGeom prst="rect">
            <a:avLst/>
          </a:prstGeom>
          <a:noFill/>
        </p:spPr>
        <p:txBody>
          <a:bodyPr wrap="square" rtlCol="0">
            <a:spAutoFit/>
          </a:bodyPr>
          <a:lstStyle>
            <a:defPPr>
              <a:defRPr kern="1200" smtId="4294967295"/>
            </a:defPPr>
          </a:lstStyle>
          <a:p>
            <a:r>
              <a:rPr lang="en-US" sz="4800" dirty="0">
                <a:solidFill>
                  <a:srgbClr val="1C3F5E"/>
                </a:solidFill>
                <a:latin typeface="CMU Sans Serif Medium" panose="02000603000000000000" pitchFamily="2" charset="0"/>
              </a:rPr>
              <a:t>Methods</a:t>
            </a:r>
          </a:p>
        </p:txBody>
      </p:sp>
      <p:sp>
        <p:nvSpPr>
          <p:cNvPr id="34" name="TextBox 33">
            <a:extLst>
              <a:ext uri="{FF2B5EF4-FFF2-40B4-BE49-F238E27FC236}">
                <a16:creationId xmlns:a16="http://schemas.microsoft.com/office/drawing/2014/main" id="{3B2535A2-AD48-4F1B-8683-07DD17BF6974}"/>
              </a:ext>
            </a:extLst>
          </p:cNvPr>
          <p:cNvSpPr txBox="1"/>
          <p:nvPr/>
        </p:nvSpPr>
        <p:spPr>
          <a:xfrm>
            <a:off x="32796000" y="1981200"/>
            <a:ext cx="8208818" cy="1200329"/>
          </a:xfrm>
          <a:prstGeom prst="rect">
            <a:avLst/>
          </a:prstGeom>
          <a:noFill/>
        </p:spPr>
        <p:txBody>
          <a:bodyPr wrap="square" rtlCol="0">
            <a:spAutoFit/>
          </a:bodyPr>
          <a:lstStyle>
            <a:defPPr>
              <a:defRPr kern="1200" smtId="4294967295"/>
            </a:defPPr>
          </a:lstStyle>
          <a:p>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Research on decarbonization covers mostly China and the US.</a:t>
            </a:r>
          </a:p>
        </p:txBody>
      </p:sp>
      <p:pic>
        <p:nvPicPr>
          <p:cNvPr id="12" name="Picture 11">
            <a:extLst>
              <a:ext uri="{FF2B5EF4-FFF2-40B4-BE49-F238E27FC236}">
                <a16:creationId xmlns:a16="http://schemas.microsoft.com/office/drawing/2014/main" id="{BEBD48AA-35C4-AC3A-4116-9E6FF9D037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918400" y="16587608"/>
            <a:ext cx="10288492" cy="5144246"/>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ADDB59EE-4F3C-2897-E5AC-B4D7A90D0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34775" y="30154200"/>
            <a:ext cx="1777598" cy="1777598"/>
          </a:xfrm>
          <a:prstGeom prst="rect">
            <a:avLst/>
          </a:prstGeom>
        </p:spPr>
      </p:pic>
      <p:sp>
        <p:nvSpPr>
          <p:cNvPr id="44" name="TextBox 43">
            <a:extLst>
              <a:ext uri="{FF2B5EF4-FFF2-40B4-BE49-F238E27FC236}">
                <a16:creationId xmlns:a16="http://schemas.microsoft.com/office/drawing/2014/main" id="{F2CD408A-3FA1-281E-4610-794FC1F1885C}"/>
              </a:ext>
            </a:extLst>
          </p:cNvPr>
          <p:cNvSpPr txBox="1"/>
          <p:nvPr/>
        </p:nvSpPr>
        <p:spPr>
          <a:xfrm>
            <a:off x="630936" y="12516613"/>
            <a:ext cx="8873876" cy="2170466"/>
          </a:xfrm>
          <a:prstGeom prst="rect">
            <a:avLst/>
          </a:prstGeom>
          <a:noFill/>
        </p:spPr>
        <p:txBody>
          <a:bodyPr wrap="square" rtlCol="0">
            <a:spAutoFit/>
          </a:bodyPr>
          <a:lstStyle>
            <a:defPPr>
              <a:defRPr kern="1200" smtId="4294967295"/>
            </a:defPPr>
          </a:lstStyle>
          <a:p>
            <a:pPr marL="57150" indent="-25400">
              <a:lnSpc>
                <a:spcPts val="5500"/>
              </a:lnSpc>
            </a:pPr>
            <a:r>
              <a:rPr lang="en-GB" sz="3600" dirty="0">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t>What is the evidence-based learning potential from climate solutions implemented in other similar cities?</a:t>
            </a:r>
            <a:endPar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5" name="TextBox 44">
            <a:extLst>
              <a:ext uri="{FF2B5EF4-FFF2-40B4-BE49-F238E27FC236}">
                <a16:creationId xmlns:a16="http://schemas.microsoft.com/office/drawing/2014/main" id="{06B438FB-652E-AD52-9D04-9CAC097727AD}"/>
              </a:ext>
            </a:extLst>
          </p:cNvPr>
          <p:cNvSpPr txBox="1"/>
          <p:nvPr/>
        </p:nvSpPr>
        <p:spPr>
          <a:xfrm>
            <a:off x="609600" y="11513403"/>
            <a:ext cx="8991600" cy="830997"/>
          </a:xfrm>
          <a:prstGeom prst="rect">
            <a:avLst/>
          </a:prstGeom>
          <a:noFill/>
        </p:spPr>
        <p:txBody>
          <a:bodyPr wrap="square" rtlCol="0">
            <a:spAutoFit/>
          </a:bodyPr>
          <a:lstStyle>
            <a:defPPr>
              <a:defRPr kern="1200" smtId="4294967295"/>
            </a:defPPr>
          </a:lstStyle>
          <a:p>
            <a:r>
              <a:rPr lang="en-US" sz="4800" dirty="0">
                <a:solidFill>
                  <a:srgbClr val="1C3F5E"/>
                </a:solidFill>
                <a:latin typeface="CMU Sans Serif Medium" panose="02000603000000000000" pitchFamily="2" charset="0"/>
              </a:rPr>
              <a:t>Research Question</a:t>
            </a:r>
          </a:p>
        </p:txBody>
      </p:sp>
      <p:pic>
        <p:nvPicPr>
          <p:cNvPr id="61" name="Picture 60">
            <a:extLst>
              <a:ext uri="{FF2B5EF4-FFF2-40B4-BE49-F238E27FC236}">
                <a16:creationId xmlns:a16="http://schemas.microsoft.com/office/drawing/2014/main" id="{19768D9D-2E53-7FEB-FE1B-CBFA8DD97D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17184" y="3192884"/>
            <a:ext cx="9069016" cy="4233120"/>
          </a:xfrm>
          <a:prstGeom prst="rect">
            <a:avLst/>
          </a:prstGeom>
        </p:spPr>
      </p:pic>
      <p:sp>
        <p:nvSpPr>
          <p:cNvPr id="64" name="TextBox 63">
            <a:extLst>
              <a:ext uri="{FF2B5EF4-FFF2-40B4-BE49-F238E27FC236}">
                <a16:creationId xmlns:a16="http://schemas.microsoft.com/office/drawing/2014/main" id="{5462CE41-C8B9-131B-B446-113BCD0CCB3E}"/>
              </a:ext>
            </a:extLst>
          </p:cNvPr>
          <p:cNvSpPr txBox="1"/>
          <p:nvPr/>
        </p:nvSpPr>
        <p:spPr>
          <a:xfrm>
            <a:off x="32796000" y="828000"/>
            <a:ext cx="10668000" cy="830997"/>
          </a:xfrm>
          <a:prstGeom prst="rect">
            <a:avLst/>
          </a:prstGeom>
          <a:noFill/>
        </p:spPr>
        <p:txBody>
          <a:bodyPr wrap="square" rtlCol="0">
            <a:spAutoFit/>
          </a:bodyPr>
          <a:lstStyle>
            <a:defPPr>
              <a:defRPr kern="1200" smtId="4294967295"/>
            </a:defPPr>
          </a:lstStyle>
          <a:p>
            <a:r>
              <a:rPr lang="en-US" sz="4800" dirty="0">
                <a:solidFill>
                  <a:srgbClr val="1C3F5E"/>
                </a:solidFill>
                <a:latin typeface="CMU Sans Serif Medium" panose="02000603000000000000" pitchFamily="2" charset="0"/>
              </a:rPr>
              <a:t>Geographic Distribution of the Research</a:t>
            </a:r>
          </a:p>
        </p:txBody>
      </p:sp>
      <p:pic>
        <p:nvPicPr>
          <p:cNvPr id="68" name="Picture 67">
            <a:extLst>
              <a:ext uri="{FF2B5EF4-FFF2-40B4-BE49-F238E27FC236}">
                <a16:creationId xmlns:a16="http://schemas.microsoft.com/office/drawing/2014/main" id="{ACC87B6C-CA3D-6FFD-EE42-96E06CAD5C0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2846400" y="9397631"/>
            <a:ext cx="10359000" cy="5179500"/>
          </a:xfrm>
          <a:prstGeom prst="rect">
            <a:avLst/>
          </a:prstGeom>
        </p:spPr>
      </p:pic>
      <p:sp>
        <p:nvSpPr>
          <p:cNvPr id="69" name="TextBox 68">
            <a:extLst>
              <a:ext uri="{FF2B5EF4-FFF2-40B4-BE49-F238E27FC236}">
                <a16:creationId xmlns:a16="http://schemas.microsoft.com/office/drawing/2014/main" id="{55701B71-D7DD-B557-4D65-553730631956}"/>
              </a:ext>
            </a:extLst>
          </p:cNvPr>
          <p:cNvSpPr txBox="1"/>
          <p:nvPr/>
        </p:nvSpPr>
        <p:spPr>
          <a:xfrm>
            <a:off x="32803945" y="8153400"/>
            <a:ext cx="8991600" cy="1200329"/>
          </a:xfrm>
          <a:prstGeom prst="rect">
            <a:avLst/>
          </a:prstGeom>
          <a:noFill/>
        </p:spPr>
        <p:txBody>
          <a:bodyPr wrap="square" rtlCol="0">
            <a:spAutoFit/>
          </a:bodyPr>
          <a:lstStyle>
            <a:defPPr>
              <a:defRPr kern="1200" smtId="4294967295"/>
            </a:defPPr>
          </a:lstStyle>
          <a:p>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Distributional barriers are important in developed countries.</a:t>
            </a:r>
          </a:p>
        </p:txBody>
      </p:sp>
      <p:sp>
        <p:nvSpPr>
          <p:cNvPr id="70" name="TextBox 69">
            <a:extLst>
              <a:ext uri="{FF2B5EF4-FFF2-40B4-BE49-F238E27FC236}">
                <a16:creationId xmlns:a16="http://schemas.microsoft.com/office/drawing/2014/main" id="{0503C319-4BBA-9D65-E526-9E1001CE4835}"/>
              </a:ext>
            </a:extLst>
          </p:cNvPr>
          <p:cNvSpPr txBox="1"/>
          <p:nvPr/>
        </p:nvSpPr>
        <p:spPr>
          <a:xfrm>
            <a:off x="32786782" y="15392400"/>
            <a:ext cx="8991600" cy="1200329"/>
          </a:xfrm>
          <a:prstGeom prst="rect">
            <a:avLst/>
          </a:prstGeom>
          <a:noFill/>
        </p:spPr>
        <p:txBody>
          <a:bodyPr wrap="square" rtlCol="0">
            <a:spAutoFit/>
          </a:bodyPr>
          <a:lstStyle>
            <a:defPPr>
              <a:defRPr kern="1200" smtId="4294967295"/>
            </a:defPPr>
          </a:lstStyle>
          <a:p>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There is too little decarbonization research on the industry sector.</a:t>
            </a:r>
          </a:p>
        </p:txBody>
      </p:sp>
      <p:sp>
        <p:nvSpPr>
          <p:cNvPr id="73" name="TextBox 72">
            <a:extLst>
              <a:ext uri="{FF2B5EF4-FFF2-40B4-BE49-F238E27FC236}">
                <a16:creationId xmlns:a16="http://schemas.microsoft.com/office/drawing/2014/main" id="{B27CED52-6EF9-BD93-4FFF-E8F6BAC464BB}"/>
              </a:ext>
            </a:extLst>
          </p:cNvPr>
          <p:cNvSpPr txBox="1"/>
          <p:nvPr/>
        </p:nvSpPr>
        <p:spPr>
          <a:xfrm>
            <a:off x="32846400" y="22098000"/>
            <a:ext cx="9293416" cy="830997"/>
          </a:xfrm>
          <a:prstGeom prst="rect">
            <a:avLst/>
          </a:prstGeom>
          <a:noFill/>
        </p:spPr>
        <p:txBody>
          <a:bodyPr wrap="square" rtlCol="0">
            <a:spAutoFit/>
          </a:bodyPr>
          <a:lstStyle>
            <a:defPPr>
              <a:defRPr kern="1200" smtId="4294967295"/>
            </a:defPPr>
          </a:lstStyle>
          <a:p>
            <a:r>
              <a:rPr lang="en-US" sz="4800" dirty="0">
                <a:solidFill>
                  <a:srgbClr val="1C3F5E"/>
                </a:solidFill>
                <a:latin typeface="CMU Sans Serif Medium" panose="02000603000000000000" pitchFamily="2" charset="0"/>
              </a:rPr>
              <a:t>Conclusion</a:t>
            </a:r>
          </a:p>
        </p:txBody>
      </p:sp>
      <p:sp>
        <p:nvSpPr>
          <p:cNvPr id="75" name="Title 11">
            <a:extLst>
              <a:ext uri="{FF2B5EF4-FFF2-40B4-BE49-F238E27FC236}">
                <a16:creationId xmlns:a16="http://schemas.microsoft.com/office/drawing/2014/main" id="{1C9E3D37-DC9E-9F7D-B183-83C779F5058B}"/>
              </a:ext>
            </a:extLst>
          </p:cNvPr>
          <p:cNvSpPr txBox="1"/>
          <p:nvPr/>
        </p:nvSpPr>
        <p:spPr>
          <a:xfrm>
            <a:off x="32796000" y="29064680"/>
            <a:ext cx="5105400" cy="881920"/>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pPr algn="l"/>
            <a:r>
              <a:rPr lang="en-US" sz="3000">
                <a:solidFill>
                  <a:schemeClr val="bg1">
                    <a:lumMod val="50000"/>
                  </a:schemeClr>
                </a:solidFill>
                <a:latin typeface="CMU Sans Serif Medium" panose="02000603000000000000" pitchFamily="2" charset="0"/>
              </a:rPr>
              <a:t>Scan me to </a:t>
            </a:r>
            <a:br>
              <a:rPr lang="en-US" sz="3000" dirty="0">
                <a:solidFill>
                  <a:schemeClr val="bg1">
                    <a:lumMod val="50000"/>
                  </a:schemeClr>
                </a:solidFill>
                <a:latin typeface="CMU Sans Serif Medium" panose="02000603000000000000" pitchFamily="2" charset="0"/>
              </a:rPr>
            </a:br>
            <a:r>
              <a:rPr lang="en-US" sz="3000" dirty="0">
                <a:solidFill>
                  <a:schemeClr val="bg1">
                    <a:lumMod val="50000"/>
                  </a:schemeClr>
                </a:solidFill>
                <a:latin typeface="CMU Sans Serif Medium" panose="02000603000000000000" pitchFamily="2" charset="0"/>
              </a:rPr>
              <a:t>download the full paper</a:t>
            </a:r>
          </a:p>
        </p:txBody>
      </p:sp>
      <p:sp>
        <p:nvSpPr>
          <p:cNvPr id="77" name="TextBox 76">
            <a:extLst>
              <a:ext uri="{FF2B5EF4-FFF2-40B4-BE49-F238E27FC236}">
                <a16:creationId xmlns:a16="http://schemas.microsoft.com/office/drawing/2014/main" id="{17B3795B-8834-6627-AE2C-DC35E2A4B288}"/>
              </a:ext>
            </a:extLst>
          </p:cNvPr>
          <p:cNvSpPr txBox="1"/>
          <p:nvPr/>
        </p:nvSpPr>
        <p:spPr>
          <a:xfrm>
            <a:off x="670852" y="28174770"/>
            <a:ext cx="8873876" cy="4286430"/>
          </a:xfrm>
          <a:prstGeom prst="rect">
            <a:avLst/>
          </a:prstGeom>
          <a:noFill/>
        </p:spPr>
        <p:txBody>
          <a:bodyPr wrap="square" rtlCol="0">
            <a:spAutoFit/>
          </a:bodyPr>
          <a:lstStyle>
            <a:defPPr>
              <a:defRPr kern="1200" smtId="4294967295"/>
            </a:defPPr>
          </a:lstStyle>
          <a:p>
            <a:pPr marL="603250" indent="-571500">
              <a:lnSpc>
                <a:spcPts val="5500"/>
              </a:lnSpc>
              <a:buFont typeface="Wingdings" pitchFamily="2" charset="2"/>
              <a:buChar char="à"/>
              <a:tabLst>
                <a:tab pos="8355013" algn="l"/>
              </a:tabLst>
            </a:pPr>
            <a:r>
              <a:rPr lang="en-GB" sz="3600" dirty="0">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t>Most comprehensive scientific evidence database in this domain</a:t>
            </a:r>
          </a:p>
          <a:p>
            <a:pPr marL="603250" indent="-571500">
              <a:lnSpc>
                <a:spcPts val="5500"/>
              </a:lnSpc>
              <a:buFont typeface="Wingdings" pitchFamily="2" charset="2"/>
              <a:buChar char="à"/>
              <a:tabLst>
                <a:tab pos="8355013" algn="l"/>
              </a:tabLst>
            </a:pPr>
            <a:r>
              <a:rPr lang="en-GB" sz="3600" dirty="0">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t>Links evidence types and city types</a:t>
            </a:r>
          </a:p>
          <a:p>
            <a:pPr marL="603250" indent="-571500">
              <a:lnSpc>
                <a:spcPts val="5500"/>
              </a:lnSpc>
              <a:buFont typeface="Wingdings" pitchFamily="2" charset="2"/>
              <a:buChar char="à"/>
              <a:tabLst>
                <a:tab pos="8355013" algn="l"/>
              </a:tabLst>
            </a:pPr>
            <a:r>
              <a:rPr lang="en-GB" sz="3600" dirty="0">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t>Provides a basis for a systematic selection and in-depth review of city case studies in the IPCC Special Report on Cities.</a:t>
            </a:r>
          </a:p>
        </p:txBody>
      </p:sp>
      <p:sp>
        <p:nvSpPr>
          <p:cNvPr id="80" name="TextBox 79">
            <a:extLst>
              <a:ext uri="{FF2B5EF4-FFF2-40B4-BE49-F238E27FC236}">
                <a16:creationId xmlns:a16="http://schemas.microsoft.com/office/drawing/2014/main" id="{CE1F2186-7271-BFBF-8D86-1B59AD40D56B}"/>
              </a:ext>
            </a:extLst>
          </p:cNvPr>
          <p:cNvSpPr txBox="1"/>
          <p:nvPr/>
        </p:nvSpPr>
        <p:spPr>
          <a:xfrm>
            <a:off x="32896233" y="23122787"/>
            <a:ext cx="10288492" cy="5697072"/>
          </a:xfrm>
          <a:prstGeom prst="rect">
            <a:avLst/>
          </a:prstGeom>
          <a:noFill/>
        </p:spPr>
        <p:txBody>
          <a:bodyPr wrap="square" rtlCol="0">
            <a:spAutoFit/>
          </a:bodyPr>
          <a:lstStyle>
            <a:defPPr>
              <a:defRPr kern="1200" smtId="4294967295"/>
            </a:defPPr>
          </a:lstStyle>
          <a:p>
            <a:pPr marL="571500" indent="-571500">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We show what enablers may be activated depending on the specific barriers that hamper climate policy adoption.</a:t>
            </a:r>
          </a:p>
          <a:p>
            <a:pPr marL="571500" indent="-571500">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Relatively little research documents institutional capacity barriers but many of the enablers address this barrier.</a:t>
            </a:r>
          </a:p>
          <a:p>
            <a:pPr marL="571500" indent="-571500">
              <a:lnSpc>
                <a:spcPts val="5500"/>
              </a:lnSpc>
              <a:buFont typeface="Arial" panose="020B0604020202020204" pitchFamily="34" charset="0"/>
              <a:buChar char="•"/>
            </a:pPr>
            <a:r>
              <a:rPr lang="de-CH" sz="3600" dirty="0">
                <a:latin typeface="CMU Sans Serif Medium" panose="02000603000000000000" pitchFamily="2" charset="0"/>
                <a:ea typeface="CMU Sans Serif Medium" panose="02000603000000000000" pitchFamily="2" charset="0"/>
                <a:cs typeface="CMU Sans Serif Medium" panose="02000603000000000000" pitchFamily="2" charset="0"/>
              </a:rPr>
              <a:t>More </a:t>
            </a:r>
            <a:r>
              <a:rPr lang="de-CH" sz="3600" dirty="0" err="1">
                <a:latin typeface="CMU Sans Serif Medium" panose="02000603000000000000" pitchFamily="2" charset="0"/>
                <a:ea typeface="CMU Sans Serif Medium" panose="02000603000000000000" pitchFamily="2" charset="0"/>
                <a:cs typeface="CMU Sans Serif Medium" panose="02000603000000000000" pitchFamily="2" charset="0"/>
              </a:rPr>
              <a:t>research</a:t>
            </a:r>
            <a:r>
              <a:rPr lang="de-CH" sz="3600" dirty="0">
                <a:latin typeface="CMU Sans Serif Medium" panose="02000603000000000000" pitchFamily="2" charset="0"/>
                <a:ea typeface="CMU Sans Serif Medium" panose="02000603000000000000" pitchFamily="2" charset="0"/>
                <a:cs typeface="CMU Sans Serif Medium" panose="02000603000000000000" pitchFamily="2" charset="0"/>
              </a:rPr>
              <a:t> </a:t>
            </a:r>
            <a:r>
              <a:rPr lang="de-CH" sz="3600" dirty="0" err="1">
                <a:latin typeface="CMU Sans Serif Medium" panose="02000603000000000000" pitchFamily="2" charset="0"/>
                <a:ea typeface="CMU Sans Serif Medium" panose="02000603000000000000" pitchFamily="2" charset="0"/>
                <a:cs typeface="CMU Sans Serif Medium" panose="02000603000000000000" pitchFamily="2" charset="0"/>
              </a:rPr>
              <a:t>is</a:t>
            </a:r>
            <a:r>
              <a:rPr lang="de-CH" sz="3600" dirty="0">
                <a:latin typeface="CMU Sans Serif Medium" panose="02000603000000000000" pitchFamily="2" charset="0"/>
                <a:ea typeface="CMU Sans Serif Medium" panose="02000603000000000000" pitchFamily="2" charset="0"/>
                <a:cs typeface="CMU Sans Serif Medium" panose="02000603000000000000" pitchFamily="2" charset="0"/>
              </a:rPr>
              <a:t> </a:t>
            </a:r>
            <a:r>
              <a:rPr lang="de-CH" sz="3600" dirty="0" err="1">
                <a:latin typeface="CMU Sans Serif Medium" panose="02000603000000000000" pitchFamily="2" charset="0"/>
                <a:ea typeface="CMU Sans Serif Medium" panose="02000603000000000000" pitchFamily="2" charset="0"/>
                <a:cs typeface="CMU Sans Serif Medium" panose="02000603000000000000" pitchFamily="2" charset="0"/>
              </a:rPr>
              <a:t>needed</a:t>
            </a:r>
            <a:r>
              <a:rPr lang="de-CH" sz="3600" dirty="0">
                <a:latin typeface="CMU Sans Serif Medium" panose="02000603000000000000" pitchFamily="2" charset="0"/>
                <a:ea typeface="CMU Sans Serif Medium" panose="02000603000000000000" pitchFamily="2" charset="0"/>
                <a:cs typeface="CMU Sans Serif Medium" panose="02000603000000000000" pitchFamily="2" charset="0"/>
              </a:rPr>
              <a:t> </a:t>
            </a:r>
            <a:r>
              <a:rPr lang="de-CH" sz="3600" dirty="0" err="1">
                <a:latin typeface="CMU Sans Serif Medium" panose="02000603000000000000" pitchFamily="2" charset="0"/>
                <a:ea typeface="CMU Sans Serif Medium" panose="02000603000000000000" pitchFamily="2" charset="0"/>
                <a:cs typeface="CMU Sans Serif Medium" panose="02000603000000000000" pitchFamily="2" charset="0"/>
              </a:rPr>
              <a:t>that</a:t>
            </a:r>
            <a:r>
              <a:rPr lang="de-CH" sz="3600" dirty="0">
                <a:latin typeface="CMU Sans Serif Medium" panose="02000603000000000000" pitchFamily="2" charset="0"/>
                <a:ea typeface="CMU Sans Serif Medium" panose="02000603000000000000" pitchFamily="2" charset="0"/>
                <a:cs typeface="CMU Sans Serif Medium" panose="02000603000000000000" pitchFamily="2" charset="0"/>
              </a:rPr>
              <a:t> </a:t>
            </a:r>
            <a:r>
              <a:rPr lang="de-CH" sz="3600" dirty="0" err="1">
                <a:latin typeface="CMU Sans Serif Medium" panose="02000603000000000000" pitchFamily="2" charset="0"/>
                <a:ea typeface="CMU Sans Serif Medium" panose="02000603000000000000" pitchFamily="2" charset="0"/>
                <a:cs typeface="CMU Sans Serif Medium" panose="02000603000000000000" pitchFamily="2" charset="0"/>
              </a:rPr>
              <a:t>shows</a:t>
            </a:r>
            <a:r>
              <a:rPr lang="de-CH" sz="3600" dirty="0">
                <a:latin typeface="CMU Sans Serif Medium" panose="02000603000000000000" pitchFamily="2" charset="0"/>
                <a:ea typeface="CMU Sans Serif Medium" panose="02000603000000000000" pitchFamily="2" charset="0"/>
                <a:cs typeface="CMU Sans Serif Medium" panose="02000603000000000000" pitchFamily="2" charset="0"/>
              </a:rPr>
              <a:t> </a:t>
            </a:r>
            <a:r>
              <a:rPr lang="de-CH" sz="3600" dirty="0" err="1">
                <a:latin typeface="CMU Sans Serif Medium" panose="02000603000000000000" pitchFamily="2" charset="0"/>
                <a:ea typeface="CMU Sans Serif Medium" panose="02000603000000000000" pitchFamily="2" charset="0"/>
                <a:cs typeface="CMU Sans Serif Medium" panose="02000603000000000000" pitchFamily="2" charset="0"/>
              </a:rPr>
              <a:t>which</a:t>
            </a:r>
            <a:r>
              <a:rPr lang="de-CH" sz="3600" dirty="0">
                <a:latin typeface="CMU Sans Serif Medium" panose="02000603000000000000" pitchFamily="2" charset="0"/>
                <a:ea typeface="CMU Sans Serif Medium" panose="02000603000000000000" pitchFamily="2" charset="0"/>
                <a:cs typeface="CMU Sans Serif Medium" panose="02000603000000000000" pitchFamily="2" charset="0"/>
              </a:rPr>
              <a:t> </a:t>
            </a:r>
            <a:r>
              <a:rPr lang="de-CH" sz="3600" dirty="0" err="1">
                <a:latin typeface="CMU Sans Serif Medium" panose="02000603000000000000" pitchFamily="2" charset="0"/>
                <a:ea typeface="CMU Sans Serif Medium" panose="02000603000000000000" pitchFamily="2" charset="0"/>
                <a:cs typeface="CMU Sans Serif Medium" panose="02000603000000000000" pitchFamily="2" charset="0"/>
              </a:rPr>
              <a:t>enablers</a:t>
            </a:r>
            <a:r>
              <a:rPr lang="de-CH" sz="3600" dirty="0">
                <a:latin typeface="CMU Sans Serif Medium" panose="02000603000000000000" pitchFamily="2" charset="0"/>
                <a:ea typeface="CMU Sans Serif Medium" panose="02000603000000000000" pitchFamily="2" charset="0"/>
                <a:cs typeface="CMU Sans Serif Medium" panose="02000603000000000000" pitchFamily="2" charset="0"/>
              </a:rPr>
              <a:t> </a:t>
            </a:r>
            <a:r>
              <a:rPr lang="de-CH" sz="3600" dirty="0" err="1">
                <a:latin typeface="CMU Sans Serif Medium" panose="02000603000000000000" pitchFamily="2" charset="0"/>
                <a:ea typeface="CMU Sans Serif Medium" panose="02000603000000000000" pitchFamily="2" charset="0"/>
                <a:cs typeface="CMU Sans Serif Medium" panose="02000603000000000000" pitchFamily="2" charset="0"/>
              </a:rPr>
              <a:t>may</a:t>
            </a:r>
            <a:r>
              <a:rPr lang="de-CH" sz="3600" dirty="0">
                <a:latin typeface="CMU Sans Serif Medium" panose="02000603000000000000" pitchFamily="2" charset="0"/>
                <a:ea typeface="CMU Sans Serif Medium" panose="02000603000000000000" pitchFamily="2" charset="0"/>
                <a:cs typeface="CMU Sans Serif Medium" panose="02000603000000000000" pitchFamily="2" charset="0"/>
              </a:rPr>
              <a:t> relax distributional </a:t>
            </a:r>
            <a:r>
              <a:rPr lang="de-CH" sz="3600" dirty="0" err="1">
                <a:latin typeface="CMU Sans Serif Medium" panose="02000603000000000000" pitchFamily="2" charset="0"/>
                <a:ea typeface="CMU Sans Serif Medium" panose="02000603000000000000" pitchFamily="2" charset="0"/>
                <a:cs typeface="CMU Sans Serif Medium" panose="02000603000000000000" pitchFamily="2" charset="0"/>
              </a:rPr>
              <a:t>barriers</a:t>
            </a:r>
            <a:r>
              <a:rPr lang="de-CH" sz="3600"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p:sp>
        <p:nvSpPr>
          <p:cNvPr id="22" name="Title 11">
            <a:extLst>
              <a:ext uri="{FF2B5EF4-FFF2-40B4-BE49-F238E27FC236}">
                <a16:creationId xmlns:a16="http://schemas.microsoft.com/office/drawing/2014/main" id="{056580DA-EAD8-CAE2-2B26-A34854C7D9A4}"/>
              </a:ext>
            </a:extLst>
          </p:cNvPr>
          <p:cNvSpPr txBox="1"/>
          <p:nvPr/>
        </p:nvSpPr>
        <p:spPr>
          <a:xfrm>
            <a:off x="10912251" y="4343400"/>
            <a:ext cx="20405949" cy="2743200"/>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pPr algn="l"/>
            <a:r>
              <a:rPr lang="en-US" sz="60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Distributional barriers have become more prominent from Assessment Reports 2 to 6 (AR2 – AR6) </a:t>
            </a:r>
            <a:br>
              <a:rPr lang="en-US" sz="60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60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by the Intergovernmental Panel on Climate Change </a:t>
            </a:r>
            <a:br>
              <a:rPr lang="en-US" sz="60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br>
            <a:endParaRPr lang="en-US" sz="60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4" name="Title 11">
            <a:extLst>
              <a:ext uri="{FF2B5EF4-FFF2-40B4-BE49-F238E27FC236}">
                <a16:creationId xmlns:a16="http://schemas.microsoft.com/office/drawing/2014/main" id="{29FBB37B-45F6-8289-81D0-F439F80A83B2}"/>
              </a:ext>
            </a:extLst>
          </p:cNvPr>
          <p:cNvSpPr txBox="1"/>
          <p:nvPr/>
        </p:nvSpPr>
        <p:spPr>
          <a:xfrm>
            <a:off x="10896600" y="739515"/>
            <a:ext cx="19964399" cy="1546485"/>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pPr algn="l"/>
            <a:r>
              <a:rPr lang="en-US" sz="7200" b="1" dirty="0">
                <a:solidFill>
                  <a:schemeClr val="bg1"/>
                </a:solidFill>
                <a:latin typeface="CMU Sans Serif" panose="02000603000000000000" pitchFamily="2" charset="0"/>
                <a:ea typeface="CMU Sans Serif" panose="02000603000000000000" pitchFamily="2" charset="0"/>
                <a:cs typeface="CMU Sans Serif" panose="02000603000000000000" pitchFamily="2" charset="0"/>
              </a:rPr>
              <a:t>A global urban typology for transferable evidence-based climate solutions</a:t>
            </a:r>
          </a:p>
        </p:txBody>
      </p:sp>
      <p:sp>
        <p:nvSpPr>
          <p:cNvPr id="35" name="Title 11">
            <a:extLst>
              <a:ext uri="{FF2B5EF4-FFF2-40B4-BE49-F238E27FC236}">
                <a16:creationId xmlns:a16="http://schemas.microsoft.com/office/drawing/2014/main" id="{C270DD33-1D36-5BDA-8067-DB25FDC3BCFD}"/>
              </a:ext>
            </a:extLst>
          </p:cNvPr>
          <p:cNvSpPr txBox="1"/>
          <p:nvPr/>
        </p:nvSpPr>
        <p:spPr>
          <a:xfrm>
            <a:off x="10896600" y="3025515"/>
            <a:ext cx="19965600" cy="1546485"/>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pPr algn="l"/>
            <a:r>
              <a:rPr lang="en-US" sz="3600" dirty="0">
                <a:solidFill>
                  <a:schemeClr val="bg1"/>
                </a:solidFill>
                <a:latin typeface="CMU Sans Serif Medium" panose="02000603000000000000" pitchFamily="2" charset="0"/>
              </a:rPr>
              <a:t>Simon Montfort, Florian </a:t>
            </a:r>
            <a:r>
              <a:rPr lang="en-US" sz="3600" dirty="0" err="1">
                <a:solidFill>
                  <a:schemeClr val="bg1"/>
                </a:solidFill>
                <a:latin typeface="CMU Sans Serif Medium" panose="02000603000000000000" pitchFamily="2" charset="0"/>
              </a:rPr>
              <a:t>Nachtigall</a:t>
            </a:r>
            <a:r>
              <a:rPr lang="en-US" sz="3600" dirty="0">
                <a:solidFill>
                  <a:schemeClr val="bg1"/>
                </a:solidFill>
                <a:latin typeface="CMU Sans Serif Medium" panose="02000603000000000000" pitchFamily="2" charset="0"/>
              </a:rPr>
              <a:t>, Claudia Binder, Marta </a:t>
            </a:r>
            <a:r>
              <a:rPr lang="en-US" sz="3600" dirty="0" err="1">
                <a:solidFill>
                  <a:schemeClr val="bg1"/>
                </a:solidFill>
                <a:latin typeface="CMU Sans Serif Medium" panose="02000603000000000000" pitchFamily="2" charset="0"/>
              </a:rPr>
              <a:t>Olazabal</a:t>
            </a:r>
            <a:r>
              <a:rPr lang="en-US" sz="3600" dirty="0">
                <a:solidFill>
                  <a:schemeClr val="bg1"/>
                </a:solidFill>
                <a:latin typeface="CMU Sans Serif Medium" panose="02000603000000000000" pitchFamily="2" charset="0"/>
              </a:rPr>
              <a:t>, Tim </a:t>
            </a:r>
            <a:r>
              <a:rPr lang="en-US" sz="3600" dirty="0" err="1">
                <a:solidFill>
                  <a:schemeClr val="bg1"/>
                </a:solidFill>
                <a:latin typeface="CMU Sans Serif Medium" panose="02000603000000000000" pitchFamily="2" charset="0"/>
              </a:rPr>
              <a:t>Repke</a:t>
            </a:r>
            <a:r>
              <a:rPr lang="en-US" sz="3600" dirty="0">
                <a:solidFill>
                  <a:schemeClr val="bg1"/>
                </a:solidFill>
                <a:latin typeface="CMU Sans Serif Medium" panose="02000603000000000000" pitchFamily="2" charset="0"/>
              </a:rPr>
              <a:t>, Felix </a:t>
            </a:r>
            <a:r>
              <a:rPr lang="en-US" sz="3600" dirty="0" err="1">
                <a:solidFill>
                  <a:schemeClr val="bg1"/>
                </a:solidFill>
                <a:latin typeface="CMU Sans Serif Medium" panose="02000603000000000000" pitchFamily="2" charset="0"/>
              </a:rPr>
              <a:t>Creutzig</a:t>
            </a:r>
            <a:endParaRPr lang="en-US" sz="3600" dirty="0">
              <a:solidFill>
                <a:schemeClr val="bg1"/>
              </a:solidFill>
              <a:latin typeface="CMU Sans Serif Medium" panose="02000603000000000000" pitchFamily="2" charset="0"/>
            </a:endParaRPr>
          </a:p>
        </p:txBody>
      </p:sp>
      <p:pic>
        <p:nvPicPr>
          <p:cNvPr id="39" name="Picture 2">
            <a:extLst>
              <a:ext uri="{FF2B5EF4-FFF2-40B4-BE49-F238E27FC236}">
                <a16:creationId xmlns:a16="http://schemas.microsoft.com/office/drawing/2014/main" id="{476FE0CA-C225-B75B-41A1-ED1FA2C744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32896231" y="30091800"/>
            <a:ext cx="1836000" cy="1836000"/>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1F945769-1AF2-FF8B-BC03-CCC30F576816}"/>
              </a:ext>
            </a:extLst>
          </p:cNvPr>
          <p:cNvSpPr/>
          <p:nvPr/>
        </p:nvSpPr>
        <p:spPr>
          <a:xfrm>
            <a:off x="14325600" y="31351010"/>
            <a:ext cx="18362859" cy="126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93713" indent="-493713">
              <a:lnSpc>
                <a:spcPts val="4720"/>
              </a:lnSpc>
            </a:pPr>
            <a:r>
              <a:rPr lang="en-GB" sz="2000" dirty="0">
                <a:solidFill>
                  <a:schemeClr val="bg1">
                    <a:lumMod val="65000"/>
                  </a:schemeClr>
                </a:solidFill>
                <a:latin typeface="Arial" panose="020B0604020202020204" pitchFamily="34" charset="0"/>
                <a:ea typeface="CMU Sans Serif Medium" panose="02000603000000000000" pitchFamily="2" charset="0"/>
                <a:cs typeface="Arial" panose="020B0604020202020204" pitchFamily="34" charset="0"/>
              </a:rPr>
              <a:t>Based on the in-depth mixed-method review (see Methods, step 3). For definitions of the concepts, scan the QR code for access to the full paper.</a:t>
            </a:r>
          </a:p>
        </p:txBody>
      </p:sp>
      <p:pic>
        <p:nvPicPr>
          <p:cNvPr id="3" name="Picture 2">
            <a:extLst>
              <a:ext uri="{FF2B5EF4-FFF2-40B4-BE49-F238E27FC236}">
                <a16:creationId xmlns:a16="http://schemas.microsoft.com/office/drawing/2014/main" id="{60CF1C6B-5961-5A62-5929-7CDFA3CF59B6}"/>
              </a:ext>
            </a:extLst>
          </p:cNvPr>
          <p:cNvPicPr>
            <a:picLocks noChangeAspect="1"/>
          </p:cNvPicPr>
          <p:nvPr/>
        </p:nvPicPr>
        <p:blipFill>
          <a:blip r:embed="rId8"/>
          <a:stretch>
            <a:fillRect/>
          </a:stretch>
        </p:blipFill>
        <p:spPr>
          <a:xfrm>
            <a:off x="11201400" y="7467600"/>
            <a:ext cx="19335750" cy="15468600"/>
          </a:xfrm>
          <a:prstGeom prst="rect">
            <a:avLst/>
          </a:prstGeom>
        </p:spPr>
      </p:pic>
      <p:pic>
        <p:nvPicPr>
          <p:cNvPr id="50" name="Graphic 49" descr="City outline">
            <a:extLst>
              <a:ext uri="{FF2B5EF4-FFF2-40B4-BE49-F238E27FC236}">
                <a16:creationId xmlns:a16="http://schemas.microsoft.com/office/drawing/2014/main" id="{F4F9E68D-6FEF-DD43-DA96-2B2BEDF24E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2000" y="16078200"/>
            <a:ext cx="1219200" cy="1219200"/>
          </a:xfrm>
          <a:prstGeom prst="rect">
            <a:avLst/>
          </a:prstGeom>
        </p:spPr>
      </p:pic>
      <p:grpSp>
        <p:nvGrpSpPr>
          <p:cNvPr id="4" name="Group 3">
            <a:extLst>
              <a:ext uri="{FF2B5EF4-FFF2-40B4-BE49-F238E27FC236}">
                <a16:creationId xmlns:a16="http://schemas.microsoft.com/office/drawing/2014/main" id="{870046CD-CC65-F48D-1FFE-34B5728F7842}"/>
              </a:ext>
            </a:extLst>
          </p:cNvPr>
          <p:cNvGrpSpPr/>
          <p:nvPr/>
        </p:nvGrpSpPr>
        <p:grpSpPr>
          <a:xfrm>
            <a:off x="788358" y="15990775"/>
            <a:ext cx="8889039" cy="11441225"/>
            <a:chOff x="712376" y="17073943"/>
            <a:chExt cx="8919365" cy="12152694"/>
          </a:xfrm>
        </p:grpSpPr>
        <p:grpSp>
          <p:nvGrpSpPr>
            <p:cNvPr id="10" name="Group 9">
              <a:extLst>
                <a:ext uri="{FF2B5EF4-FFF2-40B4-BE49-F238E27FC236}">
                  <a16:creationId xmlns:a16="http://schemas.microsoft.com/office/drawing/2014/main" id="{72080D9E-55BA-CCD5-C3D5-041896D3D53E}"/>
                </a:ext>
              </a:extLst>
            </p:cNvPr>
            <p:cNvGrpSpPr/>
            <p:nvPr/>
          </p:nvGrpSpPr>
          <p:grpSpPr>
            <a:xfrm>
              <a:off x="712376" y="17073943"/>
              <a:ext cx="8919365" cy="12152694"/>
              <a:chOff x="1602173" y="589963"/>
              <a:chExt cx="3260781" cy="4095722"/>
            </a:xfrm>
          </p:grpSpPr>
          <p:grpSp>
            <p:nvGrpSpPr>
              <p:cNvPr id="19" name="Group 18">
                <a:extLst>
                  <a:ext uri="{FF2B5EF4-FFF2-40B4-BE49-F238E27FC236}">
                    <a16:creationId xmlns:a16="http://schemas.microsoft.com/office/drawing/2014/main" id="{AD9B751C-A7AA-4D2A-0FF7-76BD28AC8BF5}"/>
                  </a:ext>
                </a:extLst>
              </p:cNvPr>
              <p:cNvGrpSpPr/>
              <p:nvPr/>
            </p:nvGrpSpPr>
            <p:grpSpPr>
              <a:xfrm>
                <a:off x="1604511" y="589963"/>
                <a:ext cx="3258443" cy="4095722"/>
                <a:chOff x="5352357" y="2552156"/>
                <a:chExt cx="3633188" cy="4095722"/>
              </a:xfrm>
            </p:grpSpPr>
            <p:sp>
              <p:nvSpPr>
                <p:cNvPr id="25" name="Rectangle 24">
                  <a:extLst>
                    <a:ext uri="{FF2B5EF4-FFF2-40B4-BE49-F238E27FC236}">
                      <a16:creationId xmlns:a16="http://schemas.microsoft.com/office/drawing/2014/main" id="{FCD2E998-FF9A-4EFF-8DED-2F6CE60CE8B1}"/>
                    </a:ext>
                  </a:extLst>
                </p:cNvPr>
                <p:cNvSpPr/>
                <p:nvPr/>
              </p:nvSpPr>
              <p:spPr>
                <a:xfrm>
                  <a:off x="5911134" y="2552156"/>
                  <a:ext cx="2962683" cy="11456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93713" indent="-493713">
                    <a:lnSpc>
                      <a:spcPts val="4720"/>
                    </a:lnSpc>
                  </a:pPr>
                  <a:r>
                    <a:rPr lang="en-GB" sz="3000" b="1"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1) Develop a global typology of cities</a:t>
                  </a:r>
                </a:p>
                <a:p>
                  <a:pPr marL="493713" indent="-493713">
                    <a:lnSpc>
                      <a:spcPts val="4720"/>
                    </a:lnSpc>
                    <a:buFont typeface="Arial" panose="020B0604020202020204" pitchFamily="34" charset="0"/>
                    <a:buChar char="•"/>
                  </a:pPr>
                  <a:r>
                    <a:rPr lang="en-GB" sz="3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&gt;11k cities in the Global Human Settlement Layer</a:t>
                  </a:r>
                </a:p>
                <a:p>
                  <a:pPr marL="493713" indent="-493713">
                    <a:lnSpc>
                      <a:spcPts val="4720"/>
                    </a:lnSpc>
                    <a:buFont typeface="Arial" panose="020B0604020202020204" pitchFamily="34" charset="0"/>
                    <a:buChar char="•"/>
                  </a:pPr>
                  <a:r>
                    <a:rPr lang="en-GB" sz="3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Deep Embedded Clustering to group cities based on shared characteristics</a:t>
                  </a:r>
                </a:p>
                <a:p>
                  <a:pPr marL="493713" indent="-493713">
                    <a:buFont typeface="Arial" panose="020B0604020202020204" pitchFamily="34" charset="0"/>
                    <a:buChar char="•"/>
                  </a:pPr>
                  <a:endParaRPr lang="en-GB" sz="3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6" name="Rectangle 25">
                  <a:extLst>
                    <a:ext uri="{FF2B5EF4-FFF2-40B4-BE49-F238E27FC236}">
                      <a16:creationId xmlns:a16="http://schemas.microsoft.com/office/drawing/2014/main" id="{F5D13CE9-C3ED-924A-2881-9021638753CC}"/>
                    </a:ext>
                  </a:extLst>
                </p:cNvPr>
                <p:cNvSpPr/>
                <p:nvPr/>
              </p:nvSpPr>
              <p:spPr>
                <a:xfrm>
                  <a:off x="5911134" y="3781515"/>
                  <a:ext cx="3074411" cy="1389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93713" indent="-493713">
                    <a:lnSpc>
                      <a:spcPts val="4720"/>
                    </a:lnSpc>
                  </a:pPr>
                  <a:r>
                    <a:rPr lang="en-GB" sz="3000" b="1"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2) Construct a scientific evidence database</a:t>
                  </a:r>
                </a:p>
                <a:p>
                  <a:pPr marL="493713" indent="-493713">
                    <a:lnSpc>
                      <a:spcPts val="4720"/>
                    </a:lnSpc>
                    <a:buFont typeface="Arial" panose="020B0604020202020204" pitchFamily="34" charset="0"/>
                    <a:buChar char="•"/>
                  </a:pPr>
                  <a:r>
                    <a:rPr lang="en-GB" sz="3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Using keywords, download 230k articles on climate change and cities</a:t>
                  </a:r>
                </a:p>
                <a:p>
                  <a:pPr marL="493713" indent="-493713">
                    <a:lnSpc>
                      <a:spcPts val="4720"/>
                    </a:lnSpc>
                    <a:buFont typeface="Arial" panose="020B0604020202020204" pitchFamily="34" charset="0"/>
                    <a:buChar char="•"/>
                  </a:pPr>
                  <a:r>
                    <a:rPr lang="en-GB" sz="3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Use topic modelling to classify topics</a:t>
                  </a:r>
                </a:p>
                <a:p>
                  <a:pPr marL="493713" indent="-493713">
                    <a:lnSpc>
                      <a:spcPts val="4720"/>
                    </a:lnSpc>
                    <a:buFont typeface="Arial" panose="020B0604020202020204" pitchFamily="34" charset="0"/>
                    <a:buChar char="•"/>
                  </a:pPr>
                  <a:r>
                    <a:rPr lang="en-GB" sz="3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Identify &gt;50k case studies using using keyword-match-augmented geoparsing</a:t>
                  </a:r>
                </a:p>
                <a:p>
                  <a:pPr marL="493713" indent="-493713">
                    <a:lnSpc>
                      <a:spcPts val="4720"/>
                    </a:lnSpc>
                    <a:buFont typeface="Arial" panose="020B0604020202020204" pitchFamily="34" charset="0"/>
                    <a:buChar char="•"/>
                  </a:pPr>
                  <a:endParaRPr lang="en-GB" sz="3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30" name="Rectangle 29">
                  <a:extLst>
                    <a:ext uri="{FF2B5EF4-FFF2-40B4-BE49-F238E27FC236}">
                      <a16:creationId xmlns:a16="http://schemas.microsoft.com/office/drawing/2014/main" id="{C90CDF0D-1030-7AD2-0F68-9220EDD87D84}"/>
                    </a:ext>
                  </a:extLst>
                </p:cNvPr>
                <p:cNvSpPr/>
                <p:nvPr/>
              </p:nvSpPr>
              <p:spPr>
                <a:xfrm>
                  <a:off x="5912961" y="5252683"/>
                  <a:ext cx="2960856" cy="1395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93713" indent="-493713">
                    <a:lnSpc>
                      <a:spcPts val="4720"/>
                    </a:lnSpc>
                  </a:pPr>
                  <a:r>
                    <a:rPr lang="en-GB" sz="3000" b="1"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3) </a:t>
                  </a:r>
                  <a:r>
                    <a:rPr lang="en-GB" sz="3000" b="1"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Analyze</a:t>
                  </a:r>
                  <a:r>
                    <a:rPr lang="en-GB" sz="3000" b="1"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the learning potential</a:t>
                  </a:r>
                </a:p>
                <a:p>
                  <a:pPr marL="493713" indent="-493713">
                    <a:lnSpc>
                      <a:spcPts val="4720"/>
                    </a:lnSpc>
                    <a:buFont typeface="Arial" panose="020B0604020202020204" pitchFamily="34" charset="0"/>
                    <a:buChar char="•"/>
                  </a:pPr>
                  <a:r>
                    <a:rPr lang="en-GB" sz="3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Map the characteristics of 4 types of cities to identify common challenges</a:t>
                  </a:r>
                </a:p>
                <a:p>
                  <a:pPr marL="493713" indent="-493713">
                    <a:lnSpc>
                      <a:spcPts val="4720"/>
                    </a:lnSpc>
                    <a:buFont typeface="Arial" panose="020B0604020202020204" pitchFamily="34" charset="0"/>
                    <a:buChar char="•"/>
                  </a:pPr>
                  <a:r>
                    <a:rPr lang="en-GB" sz="3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Based on research topics documenting climate solutions, map these across the different types of cities to understand the learning potential</a:t>
                  </a:r>
                </a:p>
              </p:txBody>
            </p:sp>
            <p:grpSp>
              <p:nvGrpSpPr>
                <p:cNvPr id="36" name="Group 35">
                  <a:extLst>
                    <a:ext uri="{FF2B5EF4-FFF2-40B4-BE49-F238E27FC236}">
                      <a16:creationId xmlns:a16="http://schemas.microsoft.com/office/drawing/2014/main" id="{84D7FD54-575B-3B42-0659-2ADABDD07CCA}"/>
                    </a:ext>
                  </a:extLst>
                </p:cNvPr>
                <p:cNvGrpSpPr/>
                <p:nvPr/>
              </p:nvGrpSpPr>
              <p:grpSpPr>
                <a:xfrm>
                  <a:off x="5352357" y="3097720"/>
                  <a:ext cx="461886" cy="2538027"/>
                  <a:chOff x="5352357" y="3097720"/>
                  <a:chExt cx="461886" cy="2538027"/>
                </a:xfrm>
              </p:grpSpPr>
              <p:pic>
                <p:nvPicPr>
                  <p:cNvPr id="41" name="Graphic 40" descr="Presentation with bar chart outline">
                    <a:extLst>
                      <a:ext uri="{FF2B5EF4-FFF2-40B4-BE49-F238E27FC236}">
                        <a16:creationId xmlns:a16="http://schemas.microsoft.com/office/drawing/2014/main" id="{C680B882-2DEE-AB0A-4ECA-BE4EC3867F4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52357" y="5173860"/>
                    <a:ext cx="461886" cy="461887"/>
                  </a:xfrm>
                  <a:prstGeom prst="rect">
                    <a:avLst/>
                  </a:prstGeom>
                </p:spPr>
              </p:pic>
              <p:cxnSp>
                <p:nvCxnSpPr>
                  <p:cNvPr id="43" name="Straight Arrow Connector 42">
                    <a:extLst>
                      <a:ext uri="{FF2B5EF4-FFF2-40B4-BE49-F238E27FC236}">
                        <a16:creationId xmlns:a16="http://schemas.microsoft.com/office/drawing/2014/main" id="{DE6A05B9-3761-6AA5-5379-E54F369B3CAB}"/>
                      </a:ext>
                    </a:extLst>
                  </p:cNvPr>
                  <p:cNvCxnSpPr>
                    <a:cxnSpLocks/>
                  </p:cNvCxnSpPr>
                  <p:nvPr/>
                </p:nvCxnSpPr>
                <p:spPr>
                  <a:xfrm>
                    <a:off x="5603857" y="3097720"/>
                    <a:ext cx="0" cy="570369"/>
                  </a:xfrm>
                  <a:prstGeom prst="straightConnector1">
                    <a:avLst/>
                  </a:prstGeom>
                  <a:ln w="25400">
                    <a:solidFill>
                      <a:schemeClr val="tx1"/>
                    </a:solidFill>
                    <a:tailEnd type="triangle"/>
                  </a:ln>
                </p:spPr>
                <p:style>
                  <a:lnRef idx="1">
                    <a:schemeClr val="accent2"/>
                  </a:lnRef>
                  <a:fillRef idx="0">
                    <a:schemeClr val="accent2"/>
                  </a:fillRef>
                  <a:effectRef idx="0">
                    <a:schemeClr val="accent2"/>
                  </a:effectRef>
                  <a:fontRef idx="minor">
                    <a:schemeClr val="tx1"/>
                  </a:fontRef>
                </p:style>
              </p:cxnSp>
            </p:grpSp>
          </p:grpSp>
          <p:pic>
            <p:nvPicPr>
              <p:cNvPr id="20" name="Graphic 19" descr="Laptop outline">
                <a:extLst>
                  <a:ext uri="{FF2B5EF4-FFF2-40B4-BE49-F238E27FC236}">
                    <a16:creationId xmlns:a16="http://schemas.microsoft.com/office/drawing/2014/main" id="{C7C7E115-209E-8641-6E0F-8DCF01EE8AB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02173" y="1760497"/>
                <a:ext cx="454003" cy="454003"/>
              </a:xfrm>
              <a:prstGeom prst="rect">
                <a:avLst/>
              </a:prstGeom>
            </p:spPr>
          </p:pic>
        </p:grpSp>
        <p:cxnSp>
          <p:nvCxnSpPr>
            <p:cNvPr id="18" name="Straight Arrow Connector 17">
              <a:extLst>
                <a:ext uri="{FF2B5EF4-FFF2-40B4-BE49-F238E27FC236}">
                  <a16:creationId xmlns:a16="http://schemas.microsoft.com/office/drawing/2014/main" id="{BA16A955-6280-81ED-2815-48A415A27FA4}"/>
                </a:ext>
              </a:extLst>
            </p:cNvPr>
            <p:cNvCxnSpPr>
              <a:cxnSpLocks/>
            </p:cNvCxnSpPr>
            <p:nvPr/>
          </p:nvCxnSpPr>
          <p:spPr>
            <a:xfrm flipH="1">
              <a:off x="1297608" y="22203399"/>
              <a:ext cx="17214" cy="2016135"/>
            </a:xfrm>
            <a:prstGeom prst="straightConnector1">
              <a:avLst/>
            </a:prstGeom>
            <a:ln w="25400">
              <a:solidFill>
                <a:schemeClr val="tx1"/>
              </a:solidFill>
              <a:tailEnd type="triangle"/>
            </a:ln>
          </p:spPr>
          <p:style>
            <a:lnRef idx="1">
              <a:schemeClr val="accent2"/>
            </a:lnRef>
            <a:fillRef idx="0">
              <a:schemeClr val="accent2"/>
            </a:fillRef>
            <a:effectRef idx="0">
              <a:schemeClr val="accent2"/>
            </a:effectRef>
            <a:fontRef idx="minor">
              <a:schemeClr val="tx1"/>
            </a:fontRef>
          </p:style>
        </p:cxnSp>
      </p:grpSp>
      <p:pic>
        <p:nvPicPr>
          <p:cNvPr id="53" name="Picture 52">
            <a:extLst>
              <a:ext uri="{FF2B5EF4-FFF2-40B4-BE49-F238E27FC236}">
                <a16:creationId xmlns:a16="http://schemas.microsoft.com/office/drawing/2014/main" id="{7500130D-85B9-E0B7-12BE-0CCD9BE7473D}"/>
              </a:ext>
            </a:extLst>
          </p:cNvPr>
          <p:cNvPicPr>
            <a:picLocks noChangeAspect="1"/>
          </p:cNvPicPr>
          <p:nvPr/>
        </p:nvPicPr>
        <p:blipFill>
          <a:blip r:embed="rId15"/>
          <a:stretch>
            <a:fillRect/>
          </a:stretch>
        </p:blipFill>
        <p:spPr>
          <a:xfrm>
            <a:off x="39624000" y="30784800"/>
            <a:ext cx="3810000" cy="2133600"/>
          </a:xfrm>
          <a:prstGeom prst="rect">
            <a:avLst/>
          </a:prstGeom>
        </p:spPr>
      </p:pic>
      <p:pic>
        <p:nvPicPr>
          <p:cNvPr id="55" name="Picture 54">
            <a:extLst>
              <a:ext uri="{FF2B5EF4-FFF2-40B4-BE49-F238E27FC236}">
                <a16:creationId xmlns:a16="http://schemas.microsoft.com/office/drawing/2014/main" id="{2A43F4E5-99B1-88A8-2FAF-E339835EB647}"/>
              </a:ext>
            </a:extLst>
          </p:cNvPr>
          <p:cNvPicPr>
            <a:picLocks noChangeAspect="1"/>
          </p:cNvPicPr>
          <p:nvPr/>
        </p:nvPicPr>
        <p:blipFill>
          <a:blip r:embed="rId16"/>
          <a:stretch>
            <a:fillRect/>
          </a:stretch>
        </p:blipFill>
        <p:spPr>
          <a:xfrm>
            <a:off x="762000" y="7132448"/>
            <a:ext cx="8610600" cy="4221352"/>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10000"/>
          </a:schemeClr>
        </a:solidFill>
        <a:effectLst/>
      </p:bgPr>
    </p:bg>
    <p:spTree>
      <p:nvGrpSpPr>
        <p:cNvPr id="1" name=""/>
        <p:cNvGrpSpPr/>
        <p:nvPr/>
      </p:nvGrpSpPr>
      <p:grpSpPr>
        <a:xfrm>
          <a:off x="0" y="0"/>
          <a:ext cx="0" cy="0"/>
          <a:chOff x="0" y="0"/>
          <a:chExt cx="0" cy="0"/>
        </a:xfrm>
      </p:grpSpPr>
      <p:sp>
        <p:nvSpPr>
          <p:cNvPr id="40" name="Title 11">
            <a:extLst>
              <a:ext uri="{FF2B5EF4-FFF2-40B4-BE49-F238E27FC236}">
                <a16:creationId xmlns:a16="http://schemas.microsoft.com/office/drawing/2014/main" id="{8D104DC3-0300-2185-F0AF-FB5404D68167}"/>
              </a:ext>
            </a:extLst>
          </p:cNvPr>
          <p:cNvSpPr txBox="1"/>
          <p:nvPr/>
        </p:nvSpPr>
        <p:spPr>
          <a:xfrm>
            <a:off x="12774580" y="714152"/>
            <a:ext cx="18059400" cy="1546485"/>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pPr algn="l"/>
            <a:r>
              <a:rPr lang="en-US" sz="6200" b="1" dirty="0">
                <a:solidFill>
                  <a:srgbClr val="1C3F5E"/>
                </a:solidFill>
                <a:latin typeface="CMU Sans Serif" panose="02000603000000000000" pitchFamily="2" charset="0"/>
                <a:ea typeface="CMU Sans Serif" panose="02000603000000000000" pitchFamily="2" charset="0"/>
                <a:cs typeface="CMU Sans Serif" panose="02000603000000000000" pitchFamily="2" charset="0"/>
              </a:rPr>
              <a:t>Selected Supplementary Materials: </a:t>
            </a:r>
            <a:br>
              <a:rPr lang="en-US" sz="6200" b="1" dirty="0">
                <a:solidFill>
                  <a:srgbClr val="1C3F5E"/>
                </a:solidFill>
                <a:latin typeface="CMU Sans Serif" panose="02000603000000000000" pitchFamily="2" charset="0"/>
                <a:ea typeface="CMU Sans Serif" panose="02000603000000000000" pitchFamily="2" charset="0"/>
                <a:cs typeface="CMU Sans Serif" panose="02000603000000000000" pitchFamily="2" charset="0"/>
              </a:rPr>
            </a:br>
            <a:r>
              <a:rPr lang="en-US" sz="6200" b="1" dirty="0">
                <a:solidFill>
                  <a:srgbClr val="1C3F5E"/>
                </a:solidFill>
                <a:latin typeface="CMU Sans Serif" panose="02000603000000000000" pitchFamily="2" charset="0"/>
                <a:ea typeface="CMU Sans Serif" panose="02000603000000000000" pitchFamily="2" charset="0"/>
                <a:cs typeface="CMU Sans Serif" panose="02000603000000000000" pitchFamily="2" charset="0"/>
              </a:rPr>
              <a:t>Definition of Barriers and Enablers</a:t>
            </a:r>
          </a:p>
        </p:txBody>
      </p:sp>
      <p:graphicFrame>
        <p:nvGraphicFramePr>
          <p:cNvPr id="49" name="Table 49">
            <a:extLst>
              <a:ext uri="{FF2B5EF4-FFF2-40B4-BE49-F238E27FC236}">
                <a16:creationId xmlns:a16="http://schemas.microsoft.com/office/drawing/2014/main" id="{2895D5C2-4B7B-1F68-D7A9-89F502A9C813}"/>
              </a:ext>
            </a:extLst>
          </p:cNvPr>
          <p:cNvGraphicFramePr>
            <a:graphicFrameLocks noGrp="1"/>
          </p:cNvGraphicFramePr>
          <p:nvPr>
            <p:extLst>
              <p:ext uri="{D42A27DB-BD31-4B8C-83A1-F6EECF244321}">
                <p14:modId xmlns:p14="http://schemas.microsoft.com/office/powerpoint/2010/main" val="1376023709"/>
              </p:ext>
            </p:extLst>
          </p:nvPr>
        </p:nvGraphicFramePr>
        <p:xfrm>
          <a:off x="15045434" y="3450230"/>
          <a:ext cx="15969740" cy="9760945"/>
        </p:xfrm>
        <a:graphic>
          <a:graphicData uri="http://schemas.openxmlformats.org/drawingml/2006/table">
            <a:tbl>
              <a:tblPr firstRow="1" bandRow="1">
                <a:tableStyleId>{073A0DAA-6AF3-43AB-8588-CEC1D06C72B9}</a:tableStyleId>
              </a:tblPr>
              <a:tblGrid>
                <a:gridCol w="2953068">
                  <a:extLst>
                    <a:ext uri="{9D8B030D-6E8A-4147-A177-3AD203B41FA5}">
                      <a16:colId xmlns:a16="http://schemas.microsoft.com/office/drawing/2014/main" val="1854578292"/>
                    </a:ext>
                  </a:extLst>
                </a:gridCol>
                <a:gridCol w="13016672">
                  <a:extLst>
                    <a:ext uri="{9D8B030D-6E8A-4147-A177-3AD203B41FA5}">
                      <a16:colId xmlns:a16="http://schemas.microsoft.com/office/drawing/2014/main" val="1202893738"/>
                    </a:ext>
                  </a:extLst>
                </a:gridCol>
              </a:tblGrid>
              <a:tr h="962259">
                <a:tc>
                  <a:txBody>
                    <a:bodyPr/>
                    <a:lstStyle/>
                    <a:p>
                      <a:pPr marL="7089775" indent="-7058025" algn="l" rtl="0" eaLnBrk="0" fontAlgn="base" hangingPunct="0">
                        <a:lnSpc>
                          <a:spcPts val="5500"/>
                        </a:lnSpc>
                        <a:spcBef>
                          <a:spcPct val="0"/>
                        </a:spcBef>
                        <a:spcAft>
                          <a:spcPct val="0"/>
                        </a:spcAft>
                      </a:pPr>
                      <a:r>
                        <a:rPr lang="en-CH" sz="3600" kern="1200"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rPr>
                        <a:t>Barrier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C3F5E">
                        <a:alpha val="0"/>
                      </a:srgbClr>
                    </a:solidFill>
                  </a:tcPr>
                </a:tc>
                <a:tc>
                  <a:txBody>
                    <a:bodyPr/>
                    <a:lstStyle/>
                    <a:p>
                      <a:pPr marL="7089775" indent="-7058025" algn="l" rtl="0" eaLnBrk="0" fontAlgn="base" hangingPunct="0">
                        <a:lnSpc>
                          <a:spcPts val="5500"/>
                        </a:lnSpc>
                        <a:spcBef>
                          <a:spcPct val="0"/>
                        </a:spcBef>
                        <a:spcAft>
                          <a:spcPct val="0"/>
                        </a:spcAft>
                      </a:pPr>
                      <a:r>
                        <a:rPr lang="en-CH" sz="3600" kern="1200"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rPr>
                        <a:t>Definition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C3F5E">
                        <a:alpha val="0"/>
                      </a:srgbClr>
                    </a:solidFill>
                  </a:tcPr>
                </a:tc>
                <a:extLst>
                  <a:ext uri="{0D108BD9-81ED-4DB2-BD59-A6C34878D82A}">
                    <a16:rowId xmlns:a16="http://schemas.microsoft.com/office/drawing/2014/main" val="1679415474"/>
                  </a:ext>
                </a:extLst>
              </a:tr>
              <a:tr h="2445511">
                <a:tc>
                  <a:txBody>
                    <a:bodyPr/>
                    <a:lstStyle/>
                    <a:p>
                      <a:pPr marL="7089775" indent="-7058025" algn="l" rtl="0" eaLnBrk="0" fontAlgn="base" hangingPunct="0">
                        <a:lnSpc>
                          <a:spcPts val="5500"/>
                        </a:lnSpc>
                        <a:spcBef>
                          <a:spcPct val="0"/>
                        </a:spcBef>
                        <a:spcAft>
                          <a:spcPct val="0"/>
                        </a:spcAft>
                      </a:pPr>
                      <a:r>
                        <a:rPr lang="en-GB" sz="3600" i="1"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t>Distributional</a:t>
                      </a:r>
                    </a:p>
                    <a:p>
                      <a:pPr marL="7089775" indent="-7058025" algn="l" rtl="0" eaLnBrk="0" fontAlgn="base" hangingPunct="0">
                        <a:lnSpc>
                          <a:spcPts val="5500"/>
                        </a:lnSpc>
                        <a:spcBef>
                          <a:spcPct val="0"/>
                        </a:spcBef>
                        <a:spcAft>
                          <a:spcPct val="0"/>
                        </a:spcAft>
                      </a:pPr>
                      <a:r>
                        <a:rPr lang="en-GB" sz="3600" i="1"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t>Dynamics </a:t>
                      </a:r>
                      <a:endParaRPr lang="en-CH" sz="3600" i="1" kern="1200"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dk1">
                        <a:tint val="40000"/>
                        <a:alpha val="0"/>
                      </a:schemeClr>
                    </a:solidFill>
                  </a:tcPr>
                </a:tc>
                <a:tc>
                  <a:txBody>
                    <a:bodyPr/>
                    <a:lstStyle/>
                    <a:p>
                      <a:pPr marL="369888" marR="0" lvl="0" indent="-338138" algn="l" defTabSz="914400" rtl="0" eaLnBrk="0" fontAlgn="base" latinLnBrk="0" hangingPunct="0">
                        <a:lnSpc>
                          <a:spcPts val="5500"/>
                        </a:lnSpc>
                        <a:spcBef>
                          <a:spcPct val="0"/>
                        </a:spcBef>
                        <a:spcAft>
                          <a:spcPct val="0"/>
                        </a:spcAft>
                        <a:buClrTx/>
                        <a:buSzTx/>
                        <a:buFontTx/>
                        <a:buNone/>
                        <a:tabLst/>
                        <a:defRPr/>
                      </a:pPr>
                      <a:r>
                        <a:rPr lang="en-GB" sz="3600"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t>I</a:t>
                      </a:r>
                      <a:r>
                        <a:rPr lang="en-GB" sz="3600"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rPr>
                        <a:t>nclude struggles between actor coalitions, interest group lobbying, veto player action, and ideological clashes based on identity or deep-held beliefs and convictions.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dk1">
                        <a:tint val="40000"/>
                        <a:alpha val="0"/>
                      </a:schemeClr>
                    </a:solidFill>
                  </a:tcPr>
                </a:tc>
                <a:extLst>
                  <a:ext uri="{0D108BD9-81ED-4DB2-BD59-A6C34878D82A}">
                    <a16:rowId xmlns:a16="http://schemas.microsoft.com/office/drawing/2014/main" val="2302658518"/>
                  </a:ext>
                </a:extLst>
              </a:tr>
              <a:tr h="1752600">
                <a:tc>
                  <a:txBody>
                    <a:bodyPr/>
                    <a:lstStyle/>
                    <a:p>
                      <a:pPr marL="7089775" indent="-7058025" algn="l" rtl="0" eaLnBrk="0" fontAlgn="base" hangingPunct="0">
                        <a:lnSpc>
                          <a:spcPts val="5500"/>
                        </a:lnSpc>
                        <a:spcBef>
                          <a:spcPct val="0"/>
                        </a:spcBef>
                        <a:spcAft>
                          <a:spcPct val="0"/>
                        </a:spcAft>
                      </a:pPr>
                      <a:r>
                        <a:rPr lang="en-GB" sz="3600" i="1"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rPr>
                        <a:t>Economic </a:t>
                      </a:r>
                    </a:p>
                    <a:p>
                      <a:pPr marL="7089775" indent="-7058025" algn="l" rtl="0" eaLnBrk="0" fontAlgn="base" hangingPunct="0">
                        <a:lnSpc>
                          <a:spcPts val="5500"/>
                        </a:lnSpc>
                        <a:spcBef>
                          <a:spcPct val="0"/>
                        </a:spcBef>
                        <a:spcAft>
                          <a:spcPct val="0"/>
                        </a:spcAft>
                      </a:pPr>
                      <a:r>
                        <a:rPr lang="en-GB" sz="3600" i="1"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rPr>
                        <a:t>Cost</a:t>
                      </a:r>
                      <a:endParaRPr lang="en-CH" sz="3600" i="1" kern="1200"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0"/>
                      </a:schemeClr>
                    </a:solidFill>
                  </a:tcPr>
                </a:tc>
                <a:tc>
                  <a:txBody>
                    <a:bodyPr/>
                    <a:lstStyle/>
                    <a:p>
                      <a:pPr marL="369888" marR="0" lvl="0" indent="-338138" algn="l" defTabSz="914400" rtl="0" eaLnBrk="0" fontAlgn="base" latinLnBrk="0" hangingPunct="0">
                        <a:lnSpc>
                          <a:spcPts val="5500"/>
                        </a:lnSpc>
                        <a:spcBef>
                          <a:spcPct val="0"/>
                        </a:spcBef>
                        <a:spcAft>
                          <a:spcPct val="0"/>
                        </a:spcAft>
                        <a:buClrTx/>
                        <a:buSzTx/>
                        <a:buFontTx/>
                        <a:buNone/>
                        <a:tabLst/>
                        <a:defRPr/>
                      </a:pPr>
                      <a:r>
                        <a:rPr lang="en-GB" sz="3600"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rPr>
                        <a:t>High cost of low-carbon technological and behavioural change for private and public actors.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0"/>
                      </a:schemeClr>
                    </a:solidFill>
                  </a:tcPr>
                </a:tc>
                <a:extLst>
                  <a:ext uri="{0D108BD9-81ED-4DB2-BD59-A6C34878D82A}">
                    <a16:rowId xmlns:a16="http://schemas.microsoft.com/office/drawing/2014/main" val="13717521"/>
                  </a:ext>
                </a:extLst>
              </a:tr>
              <a:tr h="1752600">
                <a:tc>
                  <a:txBody>
                    <a:bodyPr/>
                    <a:lstStyle/>
                    <a:p>
                      <a:pPr marL="7089775" indent="-7058025" algn="l" rtl="0" eaLnBrk="0" fontAlgn="base" hangingPunct="0">
                        <a:lnSpc>
                          <a:spcPts val="5500"/>
                        </a:lnSpc>
                        <a:spcBef>
                          <a:spcPct val="0"/>
                        </a:spcBef>
                        <a:spcAft>
                          <a:spcPct val="0"/>
                        </a:spcAft>
                      </a:pPr>
                      <a:r>
                        <a:rPr lang="en-GB" sz="3600" i="1"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rPr>
                        <a:t>Institutional</a:t>
                      </a:r>
                    </a:p>
                    <a:p>
                      <a:pPr marL="7089775" indent="-7058025" algn="l" rtl="0" eaLnBrk="0" fontAlgn="base" hangingPunct="0">
                        <a:lnSpc>
                          <a:spcPts val="5500"/>
                        </a:lnSpc>
                        <a:spcBef>
                          <a:spcPct val="0"/>
                        </a:spcBef>
                        <a:spcAft>
                          <a:spcPct val="0"/>
                        </a:spcAft>
                      </a:pPr>
                      <a:r>
                        <a:rPr lang="en-GB" sz="3600" i="1"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rPr>
                        <a:t>Capacity</a:t>
                      </a:r>
                      <a:endParaRPr lang="en-CH" sz="3600" i="1" kern="1200"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40000"/>
                        <a:alpha val="0"/>
                      </a:schemeClr>
                    </a:solidFill>
                  </a:tcPr>
                </a:tc>
                <a:tc>
                  <a:txBody>
                    <a:bodyPr/>
                    <a:lstStyle/>
                    <a:p>
                      <a:pPr marL="317500" marR="0" lvl="0" indent="-317500" algn="l" defTabSz="914400" rtl="0" eaLnBrk="0" fontAlgn="base" latinLnBrk="0" hangingPunct="0">
                        <a:lnSpc>
                          <a:spcPts val="5500"/>
                        </a:lnSpc>
                        <a:spcBef>
                          <a:spcPct val="0"/>
                        </a:spcBef>
                        <a:spcAft>
                          <a:spcPct val="0"/>
                        </a:spcAft>
                        <a:buClrTx/>
                        <a:buSzTx/>
                        <a:buFontTx/>
                        <a:buNone/>
                        <a:tabLst/>
                        <a:defRPr/>
                      </a:pPr>
                      <a:r>
                        <a:rPr lang="en-GB" sz="3600"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rPr>
                        <a:t>Lack of governmental institutions’ competencies, resources, and expertise.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40000"/>
                        <a:alpha val="0"/>
                      </a:schemeClr>
                    </a:solidFill>
                  </a:tcPr>
                </a:tc>
                <a:extLst>
                  <a:ext uri="{0D108BD9-81ED-4DB2-BD59-A6C34878D82A}">
                    <a16:rowId xmlns:a16="http://schemas.microsoft.com/office/drawing/2014/main" val="3253456995"/>
                  </a:ext>
                </a:extLst>
              </a:tr>
              <a:tr h="1562399">
                <a:tc>
                  <a:txBody>
                    <a:bodyPr/>
                    <a:lstStyle/>
                    <a:p>
                      <a:pPr marL="104775" indent="-73025" algn="l" rtl="0" eaLnBrk="0" fontAlgn="base" hangingPunct="0">
                        <a:lnSpc>
                          <a:spcPts val="5500"/>
                        </a:lnSpc>
                        <a:spcBef>
                          <a:spcPct val="0"/>
                        </a:spcBef>
                        <a:spcAft>
                          <a:spcPct val="0"/>
                        </a:spcAft>
                        <a:tabLst/>
                      </a:pPr>
                      <a:r>
                        <a:rPr lang="en-GB" sz="3600" i="1"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rPr>
                        <a:t>Multi-level</a:t>
                      </a:r>
                      <a:br>
                        <a:rPr lang="en-GB" sz="3600" i="1"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GB" sz="3600" i="1" kern="1200"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rPr>
                        <a:t>Governance</a:t>
                      </a:r>
                      <a:endParaRPr lang="en-CH" sz="3600" i="1" kern="1200"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0"/>
                      </a:schemeClr>
                    </a:solidFill>
                  </a:tcPr>
                </a:tc>
                <a:tc>
                  <a:txBody>
                    <a:bodyPr/>
                    <a:lstStyle/>
                    <a:p>
                      <a:pPr marL="369888" indent="-338138" algn="l" rtl="0" eaLnBrk="0" fontAlgn="base" hangingPunct="0">
                        <a:lnSpc>
                          <a:spcPts val="5500"/>
                        </a:lnSpc>
                        <a:spcBef>
                          <a:spcPct val="0"/>
                        </a:spcBef>
                        <a:spcAft>
                          <a:spcPct val="0"/>
                        </a:spcAft>
                        <a:tabLst/>
                      </a:pPr>
                      <a:r>
                        <a:rPr lang="en-GB" sz="3600"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rPr>
                        <a:t>Free-riding at the international level and lack of enforcement between vertical governance levels (communal, national, regional, and international).</a:t>
                      </a:r>
                      <a:br>
                        <a:rPr lang="en-GB" sz="3600" dirty="0">
                          <a:latin typeface="CMU Sans Serif Medium" panose="02000603000000000000" pitchFamily="2" charset="0"/>
                          <a:ea typeface="CMU Sans Serif Medium" panose="02000603000000000000" pitchFamily="2" charset="0"/>
                          <a:cs typeface="CMU Sans Serif Medium" panose="02000603000000000000" pitchFamily="2" charset="0"/>
                        </a:rPr>
                      </a:br>
                      <a:endParaRPr lang="en-CH" sz="3600" kern="1200"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0"/>
                      </a:schemeClr>
                    </a:solidFill>
                  </a:tcPr>
                </a:tc>
                <a:extLst>
                  <a:ext uri="{0D108BD9-81ED-4DB2-BD59-A6C34878D82A}">
                    <a16:rowId xmlns:a16="http://schemas.microsoft.com/office/drawing/2014/main" val="4124909172"/>
                  </a:ext>
                </a:extLst>
              </a:tr>
            </a:tbl>
          </a:graphicData>
        </a:graphic>
      </p:graphicFrame>
      <p:graphicFrame>
        <p:nvGraphicFramePr>
          <p:cNvPr id="51" name="Table 49">
            <a:extLst>
              <a:ext uri="{FF2B5EF4-FFF2-40B4-BE49-F238E27FC236}">
                <a16:creationId xmlns:a16="http://schemas.microsoft.com/office/drawing/2014/main" id="{5FF90BB6-1D6C-ACE4-33CF-934701F735F5}"/>
              </a:ext>
            </a:extLst>
          </p:cNvPr>
          <p:cNvGraphicFramePr>
            <a:graphicFrameLocks noGrp="1"/>
          </p:cNvGraphicFramePr>
          <p:nvPr>
            <p:extLst>
              <p:ext uri="{D42A27DB-BD31-4B8C-83A1-F6EECF244321}">
                <p14:modId xmlns:p14="http://schemas.microsoft.com/office/powerpoint/2010/main" val="3821373849"/>
              </p:ext>
            </p:extLst>
          </p:nvPr>
        </p:nvGraphicFramePr>
        <p:xfrm>
          <a:off x="15009764" y="13335000"/>
          <a:ext cx="16228637" cy="17893694"/>
        </p:xfrm>
        <a:graphic>
          <a:graphicData uri="http://schemas.openxmlformats.org/drawingml/2006/table">
            <a:tbl>
              <a:tblPr firstRow="1" bandRow="1">
                <a:tableStyleId>{073A0DAA-6AF3-43AB-8588-CEC1D06C72B9}</a:tableStyleId>
              </a:tblPr>
              <a:tblGrid>
                <a:gridCol w="3309172">
                  <a:extLst>
                    <a:ext uri="{9D8B030D-6E8A-4147-A177-3AD203B41FA5}">
                      <a16:colId xmlns:a16="http://schemas.microsoft.com/office/drawing/2014/main" val="1854578292"/>
                    </a:ext>
                  </a:extLst>
                </a:gridCol>
                <a:gridCol w="12919465">
                  <a:extLst>
                    <a:ext uri="{9D8B030D-6E8A-4147-A177-3AD203B41FA5}">
                      <a16:colId xmlns:a16="http://schemas.microsoft.com/office/drawing/2014/main" val="1202893738"/>
                    </a:ext>
                  </a:extLst>
                </a:gridCol>
              </a:tblGrid>
              <a:tr h="914400">
                <a:tc>
                  <a:txBody>
                    <a:bodyPr/>
                    <a:lstStyle/>
                    <a:p>
                      <a:pPr marL="7089775" indent="-7058025" algn="l" rtl="0" eaLnBrk="0" fontAlgn="base" hangingPunct="0">
                        <a:lnSpc>
                          <a:spcPts val="5500"/>
                        </a:lnSpc>
                        <a:spcBef>
                          <a:spcPct val="0"/>
                        </a:spcBef>
                        <a:spcAft>
                          <a:spcPts val="600"/>
                        </a:spcAft>
                      </a:pPr>
                      <a:r>
                        <a:rPr lang="en-CH" sz="3600" kern="1200" dirty="0">
                          <a:solidFill>
                            <a:srgbClr val="1C3F5E"/>
                          </a:solidFill>
                          <a:latin typeface="CMU Sans Serif Medium" panose="02000603000000000000" pitchFamily="2" charset="0"/>
                          <a:ea typeface="+mn-ea"/>
                          <a:cs typeface="+mn-cs"/>
                        </a:rPr>
                        <a:t>Enabler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C3F5E">
                        <a:alpha val="0"/>
                      </a:srgbClr>
                    </a:solidFill>
                  </a:tcPr>
                </a:tc>
                <a:tc>
                  <a:txBody>
                    <a:bodyPr/>
                    <a:lstStyle/>
                    <a:p>
                      <a:pPr marL="7089775" indent="-7058025" algn="l" rtl="0" eaLnBrk="0" fontAlgn="base" hangingPunct="0">
                        <a:lnSpc>
                          <a:spcPts val="5500"/>
                        </a:lnSpc>
                        <a:spcBef>
                          <a:spcPct val="0"/>
                        </a:spcBef>
                        <a:spcAft>
                          <a:spcPts val="600"/>
                        </a:spcAft>
                      </a:pPr>
                      <a:r>
                        <a:rPr lang="en-CH" sz="3600" kern="1200" dirty="0">
                          <a:solidFill>
                            <a:srgbClr val="1C3F5E"/>
                          </a:solidFill>
                          <a:latin typeface="CMU Sans Serif Medium" panose="02000603000000000000" pitchFamily="2" charset="0"/>
                          <a:ea typeface="+mn-ea"/>
                          <a:cs typeface="+mn-cs"/>
                        </a:rPr>
                        <a:t>Definition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C3F5E">
                        <a:alpha val="0"/>
                      </a:srgbClr>
                    </a:solidFill>
                  </a:tcPr>
                </a:tc>
                <a:extLst>
                  <a:ext uri="{0D108BD9-81ED-4DB2-BD59-A6C34878D82A}">
                    <a16:rowId xmlns:a16="http://schemas.microsoft.com/office/drawing/2014/main" val="1679415474"/>
                  </a:ext>
                </a:extLst>
              </a:tr>
              <a:tr h="2447925">
                <a:tc>
                  <a:txBody>
                    <a:bodyPr/>
                    <a:lstStyle/>
                    <a:p>
                      <a:pPr marL="7089775" indent="-7058025" algn="l" rtl="0" eaLnBrk="0" fontAlgn="base" hangingPunct="0">
                        <a:lnSpc>
                          <a:spcPts val="5500"/>
                        </a:lnSpc>
                        <a:spcBef>
                          <a:spcPct val="0"/>
                        </a:spcBef>
                        <a:spcAft>
                          <a:spcPts val="600"/>
                        </a:spcAft>
                      </a:pPr>
                      <a:r>
                        <a:rPr lang="en-CH" sz="3600" i="1" kern="1200" dirty="0">
                          <a:solidFill>
                            <a:srgbClr val="1C3F5E"/>
                          </a:solidFill>
                          <a:latin typeface="CMU Sans Serif Medium" panose="02000603000000000000" pitchFamily="2" charset="0"/>
                          <a:ea typeface="+mn-ea"/>
                          <a:cs typeface="+mn-cs"/>
                        </a:rPr>
                        <a:t>Regulatory </a:t>
                      </a:r>
                    </a:p>
                    <a:p>
                      <a:pPr marL="7089775" indent="-7058025" algn="l" rtl="0" eaLnBrk="0" fontAlgn="base" hangingPunct="0">
                        <a:lnSpc>
                          <a:spcPts val="5500"/>
                        </a:lnSpc>
                        <a:spcBef>
                          <a:spcPct val="0"/>
                        </a:spcBef>
                        <a:spcAft>
                          <a:spcPts val="600"/>
                        </a:spcAft>
                      </a:pPr>
                      <a:r>
                        <a:rPr lang="en-CH" sz="3600" i="1" kern="1200" dirty="0">
                          <a:solidFill>
                            <a:srgbClr val="1C3F5E"/>
                          </a:solidFill>
                          <a:latin typeface="CMU Sans Serif Medium" panose="02000603000000000000" pitchFamily="2" charset="0"/>
                          <a:ea typeface="+mn-ea"/>
                          <a:cs typeface="+mn-cs"/>
                        </a:rPr>
                        <a:t>Agency </a:t>
                      </a:r>
                    </a:p>
                    <a:p>
                      <a:pPr marL="7089775" indent="-7058025" algn="l" rtl="0" eaLnBrk="0" fontAlgn="base" hangingPunct="0">
                        <a:lnSpc>
                          <a:spcPts val="5500"/>
                        </a:lnSpc>
                        <a:spcBef>
                          <a:spcPct val="0"/>
                        </a:spcBef>
                        <a:spcAft>
                          <a:spcPts val="600"/>
                        </a:spcAft>
                      </a:pPr>
                      <a:r>
                        <a:rPr lang="en-CH" sz="3600" i="1" kern="1200" dirty="0">
                          <a:solidFill>
                            <a:srgbClr val="1C3F5E"/>
                          </a:solidFill>
                          <a:latin typeface="CMU Sans Serif Medium" panose="02000603000000000000" pitchFamily="2" charset="0"/>
                          <a:ea typeface="+mn-ea"/>
                          <a:cs typeface="+mn-cs"/>
                        </a:rPr>
                        <a:t>Coordination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dk1">
                        <a:tint val="40000"/>
                        <a:alpha val="0"/>
                      </a:schemeClr>
                    </a:solidFill>
                  </a:tcPr>
                </a:tc>
                <a:tc>
                  <a:txBody>
                    <a:bodyPr/>
                    <a:lstStyle/>
                    <a:p>
                      <a:pPr marL="369888" marR="0" lvl="0" indent="-338138" algn="l" defTabSz="914400" rtl="0" eaLnBrk="0" fontAlgn="base" latinLnBrk="0" hangingPunct="0">
                        <a:lnSpc>
                          <a:spcPts val="5500"/>
                        </a:lnSpc>
                        <a:spcBef>
                          <a:spcPct val="0"/>
                        </a:spcBef>
                        <a:spcAft>
                          <a:spcPts val="600"/>
                        </a:spcAft>
                        <a:buClrTx/>
                        <a:buSzTx/>
                        <a:buFontTx/>
                        <a:buNone/>
                        <a:tabLst/>
                        <a:defRPr/>
                      </a:pPr>
                      <a:r>
                        <a:rPr lang="en-GB" sz="3600" dirty="0">
                          <a:solidFill>
                            <a:srgbClr val="1C3F5E"/>
                          </a:solidFill>
                          <a:latin typeface="CMU Sans Serif Medium" panose="02000603000000000000" pitchFamily="2" charset="0"/>
                          <a:sym typeface="Wingdings" pitchFamily="2" charset="2"/>
                        </a:rPr>
                        <a:t>Government-internal coordination through existing or new institutional venues, as well as leadership in governance processes with actors that are external to the government.</a:t>
                      </a:r>
                    </a:p>
                    <a:p>
                      <a:pPr marL="369888" marR="0" lvl="0" indent="-338138" algn="l" defTabSz="914400" rtl="0" eaLnBrk="0" fontAlgn="base" latinLnBrk="0" hangingPunct="0">
                        <a:lnSpc>
                          <a:spcPts val="5500"/>
                        </a:lnSpc>
                        <a:spcBef>
                          <a:spcPct val="0"/>
                        </a:spcBef>
                        <a:spcAft>
                          <a:spcPts val="600"/>
                        </a:spcAft>
                        <a:buClrTx/>
                        <a:buSzTx/>
                        <a:buFontTx/>
                        <a:buNone/>
                        <a:tabLst/>
                        <a:defRPr/>
                      </a:pPr>
                      <a:endParaRPr lang="en-GB" sz="3600" dirty="0">
                        <a:solidFill>
                          <a:srgbClr val="1C3F5E"/>
                        </a:solidFill>
                        <a:latin typeface="CMU Sans Serif Medium" panose="02000603000000000000" pitchFamily="2"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dk1">
                        <a:tint val="40000"/>
                        <a:alpha val="0"/>
                      </a:schemeClr>
                    </a:solidFill>
                  </a:tcPr>
                </a:tc>
                <a:extLst>
                  <a:ext uri="{0D108BD9-81ED-4DB2-BD59-A6C34878D82A}">
                    <a16:rowId xmlns:a16="http://schemas.microsoft.com/office/drawing/2014/main" val="2302658518"/>
                  </a:ext>
                </a:extLst>
              </a:tr>
              <a:tr h="3038475">
                <a:tc>
                  <a:txBody>
                    <a:bodyPr/>
                    <a:lstStyle/>
                    <a:p>
                      <a:pPr marL="7089775" indent="-7058025" algn="l" rtl="0" eaLnBrk="0" fontAlgn="base" hangingPunct="0">
                        <a:lnSpc>
                          <a:spcPts val="5500"/>
                        </a:lnSpc>
                        <a:spcBef>
                          <a:spcPct val="0"/>
                        </a:spcBef>
                        <a:spcAft>
                          <a:spcPts val="600"/>
                        </a:spcAft>
                      </a:pPr>
                      <a:r>
                        <a:rPr lang="en-GB" sz="3600" i="1" dirty="0">
                          <a:solidFill>
                            <a:srgbClr val="1C3F5E"/>
                          </a:solidFill>
                          <a:latin typeface="CMU Sans Serif Medium" panose="02000603000000000000" pitchFamily="2" charset="0"/>
                        </a:rPr>
                        <a:t>Science-Policy</a:t>
                      </a:r>
                    </a:p>
                    <a:p>
                      <a:pPr marL="7089775" indent="-7058025" algn="l" rtl="0" eaLnBrk="0" fontAlgn="base" hangingPunct="0">
                        <a:lnSpc>
                          <a:spcPts val="5500"/>
                        </a:lnSpc>
                        <a:spcBef>
                          <a:spcPct val="0"/>
                        </a:spcBef>
                        <a:spcAft>
                          <a:spcPts val="600"/>
                        </a:spcAft>
                      </a:pPr>
                      <a:r>
                        <a:rPr lang="en-GB" sz="3600" i="1" kern="1200" dirty="0">
                          <a:solidFill>
                            <a:srgbClr val="1C3F5E"/>
                          </a:solidFill>
                          <a:latin typeface="CMU Sans Serif Medium" panose="02000603000000000000" pitchFamily="2" charset="0"/>
                          <a:ea typeface="+mn-ea"/>
                          <a:cs typeface="+mn-cs"/>
                        </a:rPr>
                        <a:t>Interface</a:t>
                      </a:r>
                      <a:endParaRPr lang="en-CH" sz="3600" i="1" kern="1200" dirty="0">
                        <a:solidFill>
                          <a:srgbClr val="1C3F5E"/>
                        </a:solidFill>
                        <a:latin typeface="CMU Sans Serif Medium" panose="02000603000000000000" pitchFamily="2" charset="0"/>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0"/>
                      </a:schemeClr>
                    </a:solidFill>
                  </a:tcPr>
                </a:tc>
                <a:tc>
                  <a:txBody>
                    <a:bodyPr/>
                    <a:lstStyle/>
                    <a:p>
                      <a:pPr marL="369888" marR="0" lvl="0" indent="-338138" algn="l" defTabSz="914400" rtl="0" eaLnBrk="0" fontAlgn="base" latinLnBrk="0" hangingPunct="0">
                        <a:lnSpc>
                          <a:spcPts val="5500"/>
                        </a:lnSpc>
                        <a:spcBef>
                          <a:spcPct val="0"/>
                        </a:spcBef>
                        <a:spcAft>
                          <a:spcPts val="600"/>
                        </a:spcAft>
                        <a:buClrTx/>
                        <a:buSzTx/>
                        <a:buFontTx/>
                        <a:buNone/>
                        <a:tabLst/>
                        <a:defRPr/>
                      </a:pPr>
                      <a:r>
                        <a:rPr lang="en-GB" sz="3600" dirty="0">
                          <a:solidFill>
                            <a:srgbClr val="1C3F5E"/>
                          </a:solidFill>
                          <a:latin typeface="CMU Sans Serif Medium" panose="02000603000000000000" pitchFamily="2" charset="0"/>
                        </a:rPr>
                        <a:t>Links between the scientific (systematic evaluation and interpretation of </a:t>
                      </a:r>
                      <a:r>
                        <a:rPr lang="en-GB" sz="3600" u="none" dirty="0">
                          <a:solidFill>
                            <a:srgbClr val="1C3F5E"/>
                          </a:solidFill>
                          <a:latin typeface="CMU Sans Serif Medium" panose="02000603000000000000" pitchFamily="2" charset="0"/>
                        </a:rPr>
                        <a:t>evidence) and</a:t>
                      </a:r>
                      <a:r>
                        <a:rPr lang="en-GB" sz="3600" dirty="0">
                          <a:solidFill>
                            <a:srgbClr val="1C3F5E"/>
                          </a:solidFill>
                          <a:latin typeface="CMU Sans Serif Medium" panose="02000603000000000000" pitchFamily="2" charset="0"/>
                        </a:rPr>
                        <a:t> the political domain (decision and policy-making for the introduction of laws, regulations and other governing principles).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0"/>
                      </a:schemeClr>
                    </a:solidFill>
                  </a:tcPr>
                </a:tc>
                <a:extLst>
                  <a:ext uri="{0D108BD9-81ED-4DB2-BD59-A6C34878D82A}">
                    <a16:rowId xmlns:a16="http://schemas.microsoft.com/office/drawing/2014/main" val="13717521"/>
                  </a:ext>
                </a:extLst>
              </a:tr>
              <a:tr h="3105150">
                <a:tc>
                  <a:txBody>
                    <a:bodyPr/>
                    <a:lstStyle/>
                    <a:p>
                      <a:pPr marL="7089775" indent="-7058025" algn="l" rtl="0" eaLnBrk="0" fontAlgn="base" hangingPunct="0">
                        <a:lnSpc>
                          <a:spcPts val="5500"/>
                        </a:lnSpc>
                        <a:spcBef>
                          <a:spcPct val="0"/>
                        </a:spcBef>
                        <a:spcAft>
                          <a:spcPts val="600"/>
                        </a:spcAft>
                      </a:pPr>
                      <a:r>
                        <a:rPr lang="en-GB" sz="3600" i="1" dirty="0" err="1">
                          <a:solidFill>
                            <a:srgbClr val="1C3F5E"/>
                          </a:solidFill>
                          <a:latin typeface="CMU Sans Serif Medium" panose="02000603000000000000" pitchFamily="2" charset="0"/>
                        </a:rPr>
                        <a:t>Communicat</a:t>
                      </a:r>
                      <a:r>
                        <a:rPr lang="en-GB" sz="3600" i="1" dirty="0">
                          <a:solidFill>
                            <a:srgbClr val="1C3F5E"/>
                          </a:solidFill>
                          <a:latin typeface="CMU Sans Serif Medium" panose="02000603000000000000" pitchFamily="2" charset="0"/>
                        </a:rPr>
                        <a:t>-</a:t>
                      </a:r>
                    </a:p>
                    <a:p>
                      <a:pPr marL="7089775" indent="-7058025" algn="l" rtl="0" eaLnBrk="0" fontAlgn="base" hangingPunct="0">
                        <a:lnSpc>
                          <a:spcPts val="5500"/>
                        </a:lnSpc>
                        <a:spcBef>
                          <a:spcPct val="0"/>
                        </a:spcBef>
                        <a:spcAft>
                          <a:spcPts val="600"/>
                        </a:spcAft>
                      </a:pPr>
                      <a:r>
                        <a:rPr lang="en-GB" sz="3600" i="1" dirty="0">
                          <a:solidFill>
                            <a:srgbClr val="1C3F5E"/>
                          </a:solidFill>
                          <a:latin typeface="CMU Sans Serif Medium" panose="02000603000000000000" pitchFamily="2" charset="0"/>
                        </a:rPr>
                        <a:t>ion and </a:t>
                      </a:r>
                    </a:p>
                    <a:p>
                      <a:pPr marL="7089775" indent="-7058025" algn="l" rtl="0" eaLnBrk="0" fontAlgn="base" hangingPunct="0">
                        <a:lnSpc>
                          <a:spcPts val="5500"/>
                        </a:lnSpc>
                        <a:spcBef>
                          <a:spcPct val="0"/>
                        </a:spcBef>
                        <a:spcAft>
                          <a:spcPts val="600"/>
                        </a:spcAft>
                      </a:pPr>
                      <a:r>
                        <a:rPr lang="en-GB" sz="3600" i="1" dirty="0">
                          <a:solidFill>
                            <a:srgbClr val="1C3F5E"/>
                          </a:solidFill>
                          <a:latin typeface="CMU Sans Serif Medium" panose="02000603000000000000" pitchFamily="2" charset="0"/>
                        </a:rPr>
                        <a:t>Framing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40000"/>
                        <a:alpha val="0"/>
                      </a:schemeClr>
                    </a:solidFill>
                  </a:tcPr>
                </a:tc>
                <a:tc>
                  <a:txBody>
                    <a:bodyPr/>
                    <a:lstStyle/>
                    <a:p>
                      <a:pPr marL="317500" marR="0" lvl="0" indent="-317500" algn="l" defTabSz="914400" rtl="0" eaLnBrk="0" fontAlgn="base" latinLnBrk="0" hangingPunct="0">
                        <a:lnSpc>
                          <a:spcPts val="5500"/>
                        </a:lnSpc>
                        <a:spcBef>
                          <a:spcPct val="0"/>
                        </a:spcBef>
                        <a:spcAft>
                          <a:spcPts val="600"/>
                        </a:spcAft>
                        <a:buClrTx/>
                        <a:buSzTx/>
                        <a:buFontTx/>
                        <a:buNone/>
                        <a:tabLst/>
                        <a:defRPr/>
                      </a:pPr>
                      <a:r>
                        <a:rPr lang="en-GB" sz="3600" dirty="0">
                          <a:solidFill>
                            <a:srgbClr val="1C3F5E"/>
                          </a:solidFill>
                          <a:latin typeface="CMU Sans Serif Medium" panose="02000603000000000000" pitchFamily="2" charset="0"/>
                        </a:rPr>
                        <a:t>Communication can create an awareness of climate change, political challenges and potential mitigation options. Framing can aim at increasing support for climate policy by changing the perception of problems and its causes.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40000"/>
                        <a:alpha val="0"/>
                      </a:schemeClr>
                    </a:solidFill>
                  </a:tcPr>
                </a:tc>
                <a:extLst>
                  <a:ext uri="{0D108BD9-81ED-4DB2-BD59-A6C34878D82A}">
                    <a16:rowId xmlns:a16="http://schemas.microsoft.com/office/drawing/2014/main" val="3253456995"/>
                  </a:ext>
                </a:extLst>
              </a:tr>
              <a:tr h="2984500">
                <a:tc>
                  <a:txBody>
                    <a:bodyPr/>
                    <a:lstStyle/>
                    <a:p>
                      <a:pPr marL="104775" indent="-73025" algn="l" rtl="0" eaLnBrk="0" fontAlgn="base" hangingPunct="0">
                        <a:lnSpc>
                          <a:spcPts val="5500"/>
                        </a:lnSpc>
                        <a:spcBef>
                          <a:spcPct val="0"/>
                        </a:spcBef>
                        <a:spcAft>
                          <a:spcPts val="600"/>
                        </a:spcAft>
                        <a:tabLst/>
                      </a:pPr>
                      <a:r>
                        <a:rPr lang="en-GB" sz="3600" i="1" dirty="0">
                          <a:solidFill>
                            <a:srgbClr val="1C3F5E"/>
                          </a:solidFill>
                          <a:latin typeface="CMU Sans Serif Medium" panose="02000603000000000000" pitchFamily="2" charset="0"/>
                        </a:rPr>
                        <a:t>Participation </a:t>
                      </a:r>
                      <a:br>
                        <a:rPr lang="en-GB" sz="3600" i="1" dirty="0">
                          <a:solidFill>
                            <a:srgbClr val="1C3F5E"/>
                          </a:solidFill>
                          <a:latin typeface="CMU Sans Serif Medium" panose="02000603000000000000" pitchFamily="2" charset="0"/>
                        </a:rPr>
                      </a:br>
                      <a:r>
                        <a:rPr lang="en-GB" sz="3600" i="1" dirty="0">
                          <a:solidFill>
                            <a:srgbClr val="1C3F5E"/>
                          </a:solidFill>
                          <a:latin typeface="CMU Sans Serif Medium" panose="02000603000000000000" pitchFamily="2" charset="0"/>
                        </a:rPr>
                        <a:t>and Deliberation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0"/>
                      </a:schemeClr>
                    </a:solidFill>
                  </a:tcPr>
                </a:tc>
                <a:tc>
                  <a:txBody>
                    <a:bodyPr/>
                    <a:lstStyle/>
                    <a:p>
                      <a:pPr marL="369888" indent="-338138" algn="l" rtl="0" eaLnBrk="0" fontAlgn="base" hangingPunct="0">
                        <a:lnSpc>
                          <a:spcPts val="5500"/>
                        </a:lnSpc>
                        <a:spcBef>
                          <a:spcPct val="0"/>
                        </a:spcBef>
                        <a:spcAft>
                          <a:spcPts val="600"/>
                        </a:spcAft>
                        <a:tabLst/>
                      </a:pPr>
                      <a:r>
                        <a:rPr lang="en-GB" sz="3600" kern="1200" dirty="0">
                          <a:solidFill>
                            <a:srgbClr val="1C3F5E"/>
                          </a:solidFill>
                          <a:latin typeface="CMU Sans Serif Medium" panose="02000603000000000000" pitchFamily="2" charset="0"/>
                          <a:ea typeface="+mn-ea"/>
                          <a:cs typeface="+mn-cs"/>
                        </a:rPr>
                        <a:t>Participatory and deliberative processes include civil society involvement, government consultation about stakeholder positions, commissions and deliberative assemblies where either stakeholders or citizens make proposals to the government.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0"/>
                      </a:schemeClr>
                    </a:solidFill>
                  </a:tcPr>
                </a:tc>
                <a:extLst>
                  <a:ext uri="{0D108BD9-81ED-4DB2-BD59-A6C34878D82A}">
                    <a16:rowId xmlns:a16="http://schemas.microsoft.com/office/drawing/2014/main" val="4124909172"/>
                  </a:ext>
                </a:extLst>
              </a:tr>
              <a:tr h="1746856">
                <a:tc>
                  <a:txBody>
                    <a:bodyPr/>
                    <a:lstStyle/>
                    <a:p>
                      <a:pPr marL="104775" indent="-73025" algn="l" rtl="0" eaLnBrk="0" fontAlgn="base" hangingPunct="0">
                        <a:lnSpc>
                          <a:spcPts val="5500"/>
                        </a:lnSpc>
                        <a:spcBef>
                          <a:spcPct val="0"/>
                        </a:spcBef>
                        <a:spcAft>
                          <a:spcPts val="600"/>
                        </a:spcAft>
                        <a:tabLst/>
                      </a:pPr>
                      <a:r>
                        <a:rPr lang="en-GB" sz="3600" i="1" dirty="0">
                          <a:solidFill>
                            <a:srgbClr val="1C3F5E"/>
                          </a:solidFill>
                          <a:latin typeface="CMU Sans Serif Medium" panose="02000603000000000000" pitchFamily="2" charset="0"/>
                        </a:rPr>
                        <a:t>Policy Design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0"/>
                      </a:schemeClr>
                    </a:solidFill>
                  </a:tcPr>
                </a:tc>
                <a:tc>
                  <a:txBody>
                    <a:bodyPr/>
                    <a:lstStyle/>
                    <a:p>
                      <a:pPr marL="369888" indent="-338138" algn="l" rtl="0" eaLnBrk="0" fontAlgn="base" hangingPunct="0">
                        <a:lnSpc>
                          <a:spcPts val="5500"/>
                        </a:lnSpc>
                        <a:spcBef>
                          <a:spcPct val="0"/>
                        </a:spcBef>
                        <a:spcAft>
                          <a:spcPts val="600"/>
                        </a:spcAft>
                        <a:tabLst/>
                      </a:pPr>
                      <a:r>
                        <a:rPr lang="en-CH" sz="3600" kern="1200" dirty="0">
                          <a:solidFill>
                            <a:srgbClr val="1C3F5E"/>
                          </a:solidFill>
                          <a:latin typeface="CMU Sans Serif Medium" panose="02000603000000000000" pitchFamily="2" charset="0"/>
                          <a:ea typeface="+mn-ea"/>
                          <a:cs typeface="+mn-cs"/>
                        </a:rPr>
                        <a:t>Policy Design includes the specific policy instruments (e.g. tax or subsidy) and their calibrations (e.g. the height of the tax).</a:t>
                      </a:r>
                    </a:p>
                    <a:p>
                      <a:pPr marL="369888" indent="-338138" algn="l" rtl="0" eaLnBrk="0" fontAlgn="base" hangingPunct="0">
                        <a:lnSpc>
                          <a:spcPts val="5500"/>
                        </a:lnSpc>
                        <a:spcBef>
                          <a:spcPct val="0"/>
                        </a:spcBef>
                        <a:spcAft>
                          <a:spcPts val="600"/>
                        </a:spcAft>
                        <a:tabLst/>
                      </a:pPr>
                      <a:endParaRPr lang="en-CH" sz="3600" kern="1200" dirty="0">
                        <a:solidFill>
                          <a:srgbClr val="1C3F5E"/>
                        </a:solidFill>
                        <a:latin typeface="CMU Sans Serif Medium" panose="02000603000000000000" pitchFamily="2" charset="0"/>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0"/>
                      </a:schemeClr>
                    </a:solidFill>
                  </a:tcPr>
                </a:tc>
                <a:extLst>
                  <a:ext uri="{0D108BD9-81ED-4DB2-BD59-A6C34878D82A}">
                    <a16:rowId xmlns:a16="http://schemas.microsoft.com/office/drawing/2014/main" val="904895610"/>
                  </a:ext>
                </a:extLst>
              </a:tr>
              <a:tr h="2701319">
                <a:tc>
                  <a:txBody>
                    <a:bodyPr/>
                    <a:lstStyle/>
                    <a:p>
                      <a:pPr marL="104775" indent="-73025" algn="l" rtl="0" eaLnBrk="0" fontAlgn="base" hangingPunct="0">
                        <a:lnSpc>
                          <a:spcPts val="5500"/>
                        </a:lnSpc>
                        <a:spcBef>
                          <a:spcPct val="0"/>
                        </a:spcBef>
                        <a:spcAft>
                          <a:spcPts val="600"/>
                        </a:spcAft>
                        <a:tabLst/>
                      </a:pPr>
                      <a:r>
                        <a:rPr lang="en-GB" sz="3600" i="1" dirty="0">
                          <a:solidFill>
                            <a:srgbClr val="1C3F5E"/>
                          </a:solidFill>
                          <a:latin typeface="CMU Sans Serif Medium" panose="02000603000000000000" pitchFamily="2" charset="0"/>
                        </a:rPr>
                        <a:t>Bottom-up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0"/>
                      </a:schemeClr>
                    </a:solidFill>
                  </a:tcPr>
                </a:tc>
                <a:tc>
                  <a:txBody>
                    <a:bodyPr/>
                    <a:lstStyle/>
                    <a:p>
                      <a:pPr marL="369888" indent="-338138" algn="l" rtl="0" eaLnBrk="0" fontAlgn="base" hangingPunct="0">
                        <a:lnSpc>
                          <a:spcPts val="5500"/>
                        </a:lnSpc>
                        <a:spcBef>
                          <a:spcPct val="0"/>
                        </a:spcBef>
                        <a:spcAft>
                          <a:spcPts val="600"/>
                        </a:spcAft>
                        <a:tabLst/>
                      </a:pPr>
                      <a:r>
                        <a:rPr lang="en-GB" sz="3600" kern="1200" dirty="0">
                          <a:solidFill>
                            <a:srgbClr val="1C3F5E"/>
                          </a:solidFill>
                          <a:latin typeface="CMU Sans Serif Medium" panose="02000603000000000000" pitchFamily="2" charset="0"/>
                          <a:ea typeface="+mn-ea"/>
                          <a:cs typeface="+mn-cs"/>
                        </a:rPr>
                        <a:t>Bottom-up processes are decentralized arrangements that allow for experimentation with new governance arrangements, including city-to-city organizations or carbon clubs.</a:t>
                      </a:r>
                      <a:endParaRPr lang="en-CH" sz="3600" kern="1200" dirty="0">
                        <a:solidFill>
                          <a:srgbClr val="1C3F5E"/>
                        </a:solidFill>
                        <a:latin typeface="CMU Sans Serif Medium" panose="02000603000000000000" pitchFamily="2" charset="0"/>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0"/>
                      </a:schemeClr>
                    </a:solidFill>
                  </a:tcPr>
                </a:tc>
                <a:extLst>
                  <a:ext uri="{0D108BD9-81ED-4DB2-BD59-A6C34878D82A}">
                    <a16:rowId xmlns:a16="http://schemas.microsoft.com/office/drawing/2014/main" val="2345541988"/>
                  </a:ext>
                </a:extLst>
              </a:tr>
            </a:tbl>
          </a:graphicData>
        </a:graphic>
      </p:graphicFrame>
      <p:pic>
        <p:nvPicPr>
          <p:cNvPr id="98" name="Graphic 97" descr="Employee badge outline">
            <a:extLst>
              <a:ext uri="{FF2B5EF4-FFF2-40B4-BE49-F238E27FC236}">
                <a16:creationId xmlns:a16="http://schemas.microsoft.com/office/drawing/2014/main" id="{7DD66E10-5B9E-0D0A-4A00-6F5B8B9680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154202" y="17095425"/>
            <a:ext cx="3168796" cy="3168796"/>
          </a:xfrm>
          <a:prstGeom prst="rect">
            <a:avLst/>
          </a:prstGeom>
        </p:spPr>
      </p:pic>
      <p:grpSp>
        <p:nvGrpSpPr>
          <p:cNvPr id="1065" name="Group 1064">
            <a:extLst>
              <a:ext uri="{FF2B5EF4-FFF2-40B4-BE49-F238E27FC236}">
                <a16:creationId xmlns:a16="http://schemas.microsoft.com/office/drawing/2014/main" id="{CA4CCF01-6248-2ECB-F3E4-E1B6A27D8C34}"/>
              </a:ext>
            </a:extLst>
          </p:cNvPr>
          <p:cNvGrpSpPr/>
          <p:nvPr/>
        </p:nvGrpSpPr>
        <p:grpSpPr>
          <a:xfrm>
            <a:off x="32918400" y="714152"/>
            <a:ext cx="9140816" cy="31096402"/>
            <a:chOff x="609600" y="768395"/>
            <a:chExt cx="9140816" cy="31096402"/>
          </a:xfrm>
        </p:grpSpPr>
        <p:grpSp>
          <p:nvGrpSpPr>
            <p:cNvPr id="1061" name="Group 1060">
              <a:extLst>
                <a:ext uri="{FF2B5EF4-FFF2-40B4-BE49-F238E27FC236}">
                  <a16:creationId xmlns:a16="http://schemas.microsoft.com/office/drawing/2014/main" id="{2C523C7F-DA0F-BB78-10BD-176D3D6F5008}"/>
                </a:ext>
              </a:extLst>
            </p:cNvPr>
            <p:cNvGrpSpPr/>
            <p:nvPr/>
          </p:nvGrpSpPr>
          <p:grpSpPr>
            <a:xfrm>
              <a:off x="609600" y="25450800"/>
              <a:ext cx="9140816" cy="6413997"/>
              <a:chOff x="609600" y="25450800"/>
              <a:chExt cx="9140816" cy="6413997"/>
            </a:xfrm>
          </p:grpSpPr>
          <p:sp>
            <p:nvSpPr>
              <p:cNvPr id="1032" name="TextBox 1031">
                <a:extLst>
                  <a:ext uri="{FF2B5EF4-FFF2-40B4-BE49-F238E27FC236}">
                    <a16:creationId xmlns:a16="http://schemas.microsoft.com/office/drawing/2014/main" id="{3E546FC1-D7B9-2E97-753A-3D33E4C5101C}"/>
                  </a:ext>
                </a:extLst>
              </p:cNvPr>
              <p:cNvSpPr txBox="1"/>
              <p:nvPr/>
            </p:nvSpPr>
            <p:spPr>
              <a:xfrm>
                <a:off x="736403" y="26593380"/>
                <a:ext cx="8991600" cy="2806538"/>
              </a:xfrm>
              <a:prstGeom prst="rect">
                <a:avLst/>
              </a:prstGeom>
              <a:noFill/>
            </p:spPr>
            <p:txBody>
              <a:bodyPr wrap="square" rtlCol="0">
                <a:spAutoFit/>
              </a:bodyPr>
              <a:lstStyle>
                <a:defPPr>
                  <a:defRPr kern="1200" smtId="4294967295"/>
                </a:defPPr>
              </a:lstStyle>
              <a:p>
                <a:pPr>
                  <a:lnSpc>
                    <a:spcPts val="5500"/>
                  </a:lnSpc>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Email:			</a:t>
                </a:r>
                <a:r>
                  <a:rPr lang="en-US" sz="3600" dirty="0" err="1">
                    <a:latin typeface="CMU Sans Serif Medium" panose="02000603000000000000" pitchFamily="2" charset="0"/>
                    <a:ea typeface="CMU Sans Serif Medium" panose="02000603000000000000" pitchFamily="2" charset="0"/>
                    <a:cs typeface="CMU Sans Serif Medium" panose="02000603000000000000" pitchFamily="2" charset="0"/>
                  </a:rPr>
                  <a:t>simon.montfort@unibe.ch</a:t>
                </a:r>
                <a:endPar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a:lnSpc>
                    <a:spcPts val="5500"/>
                  </a:lnSpc>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Project website: 	s-</a:t>
                </a:r>
                <a:r>
                  <a:rPr lang="en-US" sz="3600" dirty="0" err="1">
                    <a:latin typeface="CMU Sans Serif Medium" panose="02000603000000000000" pitchFamily="2" charset="0"/>
                    <a:ea typeface="CMU Sans Serif Medium" panose="02000603000000000000" pitchFamily="2" charset="0"/>
                    <a:cs typeface="CMU Sans Serif Medium" panose="02000603000000000000" pitchFamily="2" charset="0"/>
                  </a:rPr>
                  <a:t>montfort.ch</a:t>
                </a:r>
                <a:endPar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0" marR="0" lvl="0" indent="0" algn="l" defTabSz="914400" rtl="0" eaLnBrk="0" fontAlgn="base" latinLnBrk="0" hangingPunct="0">
                  <a:lnSpc>
                    <a:spcPts val="55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MU Sans Serif Medium" panose="02000603000000000000" pitchFamily="2" charset="0"/>
                    <a:ea typeface="CMU Sans Serif Medium" panose="02000603000000000000" pitchFamily="2" charset="0"/>
                    <a:cs typeface="CMU Sans Serif Medium" panose="02000603000000000000" pitchFamily="2" charset="0"/>
                  </a:rPr>
                  <a:t>SNF grant: 		207269</a:t>
                </a:r>
              </a:p>
              <a:p>
                <a:pPr>
                  <a:lnSpc>
                    <a:spcPts val="5500"/>
                  </a:lnSpc>
                </a:pPr>
                <a:endParaRPr lang="en-US" sz="18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033" name="TextBox 1032">
                <a:extLst>
                  <a:ext uri="{FF2B5EF4-FFF2-40B4-BE49-F238E27FC236}">
                    <a16:creationId xmlns:a16="http://schemas.microsoft.com/office/drawing/2014/main" id="{C37AC391-C3E9-A9BA-18F7-3A2AE9CD6666}"/>
                  </a:ext>
                </a:extLst>
              </p:cNvPr>
              <p:cNvSpPr txBox="1"/>
              <p:nvPr/>
            </p:nvSpPr>
            <p:spPr>
              <a:xfrm>
                <a:off x="758816" y="25450800"/>
                <a:ext cx="8991600" cy="830997"/>
              </a:xfrm>
              <a:prstGeom prst="rect">
                <a:avLst/>
              </a:prstGeom>
              <a:noFill/>
            </p:spPr>
            <p:txBody>
              <a:bodyPr wrap="square" rtlCol="0">
                <a:spAutoFit/>
              </a:bodyPr>
              <a:lstStyle>
                <a:defPPr>
                  <a:defRPr kern="1200" smtId="4294967295"/>
                </a:defPPr>
              </a:lstStyle>
              <a:p>
                <a:r>
                  <a:rPr lang="en-US" sz="4800" b="1" dirty="0">
                    <a:solidFill>
                      <a:srgbClr val="1C3F5E"/>
                    </a:solidFill>
                    <a:latin typeface="CMU Sans Serif Medium" panose="02000603000000000000" pitchFamily="2" charset="0"/>
                  </a:rPr>
                  <a:t>Correspondence &amp;  Info:</a:t>
                </a:r>
              </a:p>
            </p:txBody>
          </p:sp>
          <p:pic>
            <p:nvPicPr>
              <p:cNvPr id="1038" name="Picture 1037" descr="Logo&#10;&#10;Description automatically generated with low confidence">
                <a:extLst>
                  <a:ext uri="{FF2B5EF4-FFF2-40B4-BE49-F238E27FC236}">
                    <a16:creationId xmlns:a16="http://schemas.microsoft.com/office/drawing/2014/main" id="{8480FB20-1BAF-3BB7-D708-7876D3E8ED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30389288"/>
                <a:ext cx="4637315" cy="1475509"/>
              </a:xfrm>
              <a:prstGeom prst="rect">
                <a:avLst/>
              </a:prstGeom>
            </p:spPr>
          </p:pic>
        </p:grpSp>
        <p:grpSp>
          <p:nvGrpSpPr>
            <p:cNvPr id="1062" name="Group 1061">
              <a:extLst>
                <a:ext uri="{FF2B5EF4-FFF2-40B4-BE49-F238E27FC236}">
                  <a16:creationId xmlns:a16="http://schemas.microsoft.com/office/drawing/2014/main" id="{A0D35699-59CB-10C4-06AD-E39755A60CF6}"/>
                </a:ext>
              </a:extLst>
            </p:cNvPr>
            <p:cNvGrpSpPr/>
            <p:nvPr/>
          </p:nvGrpSpPr>
          <p:grpSpPr>
            <a:xfrm>
              <a:off x="699598" y="768395"/>
              <a:ext cx="8695232" cy="3056514"/>
              <a:chOff x="699598" y="768395"/>
              <a:chExt cx="8695232" cy="3056514"/>
            </a:xfrm>
          </p:grpSpPr>
          <p:sp>
            <p:nvSpPr>
              <p:cNvPr id="42" name="Title 11">
                <a:extLst>
                  <a:ext uri="{FF2B5EF4-FFF2-40B4-BE49-F238E27FC236}">
                    <a16:creationId xmlns:a16="http://schemas.microsoft.com/office/drawing/2014/main" id="{5BAA19B9-A651-1CDB-7BEE-D827D104F449}"/>
                  </a:ext>
                </a:extLst>
              </p:cNvPr>
              <p:cNvSpPr txBox="1"/>
              <p:nvPr/>
            </p:nvSpPr>
            <p:spPr>
              <a:xfrm>
                <a:off x="699598" y="768395"/>
                <a:ext cx="8506805" cy="1001771"/>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pPr algn="l"/>
                <a:r>
                  <a:rPr lang="en-US" sz="6200" b="1" dirty="0">
                    <a:solidFill>
                      <a:srgbClr val="1C3F5E"/>
                    </a:solidFill>
                    <a:latin typeface="CMU Sans Serif" panose="02000603000000000000" pitchFamily="2" charset="0"/>
                    <a:ea typeface="CMU Sans Serif" panose="02000603000000000000" pitchFamily="2" charset="0"/>
                    <a:cs typeface="CMU Sans Serif" panose="02000603000000000000" pitchFamily="2" charset="0"/>
                  </a:rPr>
                  <a:t>Poster Hand-Out</a:t>
                </a:r>
              </a:p>
              <a:p>
                <a:pPr algn="l"/>
                <a:endParaRPr lang="en-US" sz="6200" b="1" dirty="0">
                  <a:solidFill>
                    <a:srgbClr val="1C3F5E"/>
                  </a:solidFill>
                  <a:latin typeface="CMU Sans Serif" panose="02000603000000000000" pitchFamily="2" charset="0"/>
                  <a:ea typeface="CMU Sans Serif" panose="02000603000000000000" pitchFamily="2" charset="0"/>
                  <a:cs typeface="CMU Sans Serif" panose="02000603000000000000" pitchFamily="2" charset="0"/>
                </a:endParaRPr>
              </a:p>
              <a:p>
                <a:pPr algn="l"/>
                <a:endParaRPr lang="en-US" sz="6200" b="1" dirty="0">
                  <a:solidFill>
                    <a:srgbClr val="1C3F5E"/>
                  </a:solidFill>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039" name="TextBox 1038">
                <a:extLst>
                  <a:ext uri="{FF2B5EF4-FFF2-40B4-BE49-F238E27FC236}">
                    <a16:creationId xmlns:a16="http://schemas.microsoft.com/office/drawing/2014/main" id="{F317B6A5-5E95-E398-BA59-C8776AE0130C}"/>
                  </a:ext>
                </a:extLst>
              </p:cNvPr>
              <p:cNvSpPr txBox="1"/>
              <p:nvPr/>
            </p:nvSpPr>
            <p:spPr>
              <a:xfrm>
                <a:off x="808742" y="1654443"/>
                <a:ext cx="8586088" cy="2170466"/>
              </a:xfrm>
              <a:prstGeom prst="rect">
                <a:avLst/>
              </a:prstGeom>
              <a:noFill/>
            </p:spPr>
            <p:txBody>
              <a:bodyPr wrap="square" rtlCol="0">
                <a:spAutoFit/>
              </a:bodyPr>
              <a:lstStyle>
                <a:defPPr>
                  <a:defRPr kern="1200" smtId="4294967295"/>
                </a:defPPr>
              </a:lstStyle>
              <a:p>
                <a:pPr marL="422275" indent="-422275">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Poster in small format.</a:t>
                </a:r>
              </a:p>
              <a:p>
                <a:pPr marL="422275" indent="-422275">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Selected supplementary information.</a:t>
                </a:r>
              </a:p>
              <a:p>
                <a:pPr>
                  <a:lnSpc>
                    <a:spcPts val="5500"/>
                  </a:lnSpc>
                </a:pPr>
                <a:endPar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grpSp>
        <p:grpSp>
          <p:nvGrpSpPr>
            <p:cNvPr id="1064" name="Group 1063">
              <a:extLst>
                <a:ext uri="{FF2B5EF4-FFF2-40B4-BE49-F238E27FC236}">
                  <a16:creationId xmlns:a16="http://schemas.microsoft.com/office/drawing/2014/main" id="{29C1FB7B-CC38-9550-9C35-BF63F391042F}"/>
                </a:ext>
              </a:extLst>
            </p:cNvPr>
            <p:cNvGrpSpPr/>
            <p:nvPr/>
          </p:nvGrpSpPr>
          <p:grpSpPr>
            <a:xfrm>
              <a:off x="758816" y="7154363"/>
              <a:ext cx="8991600" cy="13876837"/>
              <a:chOff x="758816" y="7154363"/>
              <a:chExt cx="8991600" cy="13876837"/>
            </a:xfrm>
          </p:grpSpPr>
          <p:grpSp>
            <p:nvGrpSpPr>
              <p:cNvPr id="1060" name="Group 1059">
                <a:extLst>
                  <a:ext uri="{FF2B5EF4-FFF2-40B4-BE49-F238E27FC236}">
                    <a16:creationId xmlns:a16="http://schemas.microsoft.com/office/drawing/2014/main" id="{F21B46E7-6296-AB48-92CA-D44E2F2C2E49}"/>
                  </a:ext>
                </a:extLst>
              </p:cNvPr>
              <p:cNvGrpSpPr/>
              <p:nvPr/>
            </p:nvGrpSpPr>
            <p:grpSpPr>
              <a:xfrm>
                <a:off x="758816" y="7154363"/>
                <a:ext cx="8991600" cy="13689833"/>
                <a:chOff x="758816" y="7154363"/>
                <a:chExt cx="8991600" cy="13689833"/>
              </a:xfrm>
            </p:grpSpPr>
            <p:sp>
              <p:nvSpPr>
                <p:cNvPr id="48" name="TextBox 47">
                  <a:extLst>
                    <a:ext uri="{FF2B5EF4-FFF2-40B4-BE49-F238E27FC236}">
                      <a16:creationId xmlns:a16="http://schemas.microsoft.com/office/drawing/2014/main" id="{EE2DDA4B-78BA-1C54-2F34-67EDC4C79F84}"/>
                    </a:ext>
                  </a:extLst>
                </p:cNvPr>
                <p:cNvSpPr txBox="1"/>
                <p:nvPr/>
              </p:nvSpPr>
              <p:spPr>
                <a:xfrm>
                  <a:off x="860613" y="8093911"/>
                  <a:ext cx="4092388" cy="12750285"/>
                </a:xfrm>
                <a:prstGeom prst="rect">
                  <a:avLst/>
                </a:prstGeom>
                <a:noFill/>
              </p:spPr>
              <p:txBody>
                <a:bodyPr wrap="square" rtlCol="0">
                  <a:spAutoFit/>
                </a:bodyPr>
                <a:lstStyle>
                  <a:defPPr>
                    <a:defRPr kern="1200" smtId="4294967295"/>
                  </a:defPPr>
                </a:lstStyle>
                <a:p>
                  <a:pPr marL="422275" indent="-422275">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Open for the poster in small size.</a:t>
                  </a:r>
                </a:p>
                <a:p>
                  <a:pPr marL="422275" indent="-422275">
                    <a:lnSpc>
                      <a:spcPts val="5500"/>
                    </a:lnSpc>
                    <a:buFont typeface="Arial" panose="020B0604020202020204" pitchFamily="34" charset="0"/>
                    <a:buChar char="•"/>
                  </a:pPr>
                  <a:endPar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422275" indent="-422275">
                    <a:lnSpc>
                      <a:spcPts val="5500"/>
                    </a:lnSpc>
                    <a:buFont typeface="Arial" panose="020B0604020202020204" pitchFamily="34" charset="0"/>
                    <a:buChar char="•"/>
                  </a:pPr>
                  <a:endPar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a:lnSpc>
                      <a:spcPts val="5500"/>
                    </a:lnSpc>
                  </a:pPr>
                  <a:endPar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a:lnSpc>
                      <a:spcPts val="5500"/>
                    </a:lnSpc>
                  </a:pPr>
                  <a:endPar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422275" indent="-422275">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Flip for selected supplementary materials to the poster.</a:t>
                  </a:r>
                </a:p>
                <a:p>
                  <a:pPr marL="422275" indent="-422275">
                    <a:lnSpc>
                      <a:spcPts val="5500"/>
                    </a:lnSpc>
                    <a:buFont typeface="Arial" panose="020B0604020202020204" pitchFamily="34" charset="0"/>
                    <a:buChar char="•"/>
                  </a:pPr>
                  <a:endPar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a:lnSpc>
                      <a:spcPts val="5500"/>
                    </a:lnSpc>
                  </a:pPr>
                  <a:endPar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a:lnSpc>
                      <a:spcPts val="5500"/>
                    </a:lnSpc>
                  </a:pPr>
                  <a:endPar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422275" indent="-422275">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Check out information on the authors. </a:t>
                  </a:r>
                </a:p>
                <a:p>
                  <a:pPr marL="422275" indent="-422275">
                    <a:lnSpc>
                      <a:spcPts val="5500"/>
                    </a:lnSpc>
                    <a:buFont typeface="Arial" panose="020B0604020202020204" pitchFamily="34" charset="0"/>
                    <a:buChar char="•"/>
                  </a:pPr>
                  <a:endPar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grpSp>
              <p:nvGrpSpPr>
                <p:cNvPr id="91" name="Group 90">
                  <a:extLst>
                    <a:ext uri="{FF2B5EF4-FFF2-40B4-BE49-F238E27FC236}">
                      <a16:creationId xmlns:a16="http://schemas.microsoft.com/office/drawing/2014/main" id="{BF07BE4A-E219-6EC7-9DFC-FABFAF15A4A5}"/>
                    </a:ext>
                  </a:extLst>
                </p:cNvPr>
                <p:cNvGrpSpPr/>
                <p:nvPr/>
              </p:nvGrpSpPr>
              <p:grpSpPr>
                <a:xfrm>
                  <a:off x="5473065" y="8088541"/>
                  <a:ext cx="3921765" cy="3219100"/>
                  <a:chOff x="5473065" y="2642400"/>
                  <a:chExt cx="3921765" cy="3219100"/>
                </a:xfrm>
              </p:grpSpPr>
              <p:grpSp>
                <p:nvGrpSpPr>
                  <p:cNvPr id="90" name="Group 89">
                    <a:extLst>
                      <a:ext uri="{FF2B5EF4-FFF2-40B4-BE49-F238E27FC236}">
                        <a16:creationId xmlns:a16="http://schemas.microsoft.com/office/drawing/2014/main" id="{D4008DBB-EA8F-FC25-D95E-B6BD6AFBFE82}"/>
                      </a:ext>
                    </a:extLst>
                  </p:cNvPr>
                  <p:cNvGrpSpPr/>
                  <p:nvPr/>
                </p:nvGrpSpPr>
                <p:grpSpPr>
                  <a:xfrm>
                    <a:off x="5473065" y="2642400"/>
                    <a:ext cx="3921765" cy="3219100"/>
                    <a:chOff x="5473065" y="2642400"/>
                    <a:chExt cx="3921765" cy="3219100"/>
                  </a:xfrm>
                </p:grpSpPr>
                <p:pic>
                  <p:nvPicPr>
                    <p:cNvPr id="66" name="Graphic 65" descr="Line arrow: Clockwise curve outline">
                      <a:extLst>
                        <a:ext uri="{FF2B5EF4-FFF2-40B4-BE49-F238E27FC236}">
                          <a16:creationId xmlns:a16="http://schemas.microsoft.com/office/drawing/2014/main" id="{79BD8406-1E81-750C-8E56-6045C47631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114344">
                      <a:off x="5907483" y="4947100"/>
                      <a:ext cx="914400" cy="914400"/>
                    </a:xfrm>
                    <a:prstGeom prst="rect">
                      <a:avLst/>
                    </a:prstGeom>
                  </p:spPr>
                </p:pic>
                <p:pic>
                  <p:nvPicPr>
                    <p:cNvPr id="82" name="Picture 81">
                      <a:extLst>
                        <a:ext uri="{FF2B5EF4-FFF2-40B4-BE49-F238E27FC236}">
                          <a16:creationId xmlns:a16="http://schemas.microsoft.com/office/drawing/2014/main" id="{F13052B6-96BB-AC85-9DB5-564AB410EE3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480000" y="2642400"/>
                      <a:ext cx="2914830" cy="2914830"/>
                    </a:xfrm>
                    <a:prstGeom prst="rect">
                      <a:avLst/>
                    </a:prstGeom>
                  </p:spPr>
                </p:pic>
                <p:pic>
                  <p:nvPicPr>
                    <p:cNvPr id="54" name="Graphic 53" descr="Open folder outline">
                      <a:extLst>
                        <a:ext uri="{FF2B5EF4-FFF2-40B4-BE49-F238E27FC236}">
                          <a16:creationId xmlns:a16="http://schemas.microsoft.com/office/drawing/2014/main" id="{95772142-6468-5B0C-BAAB-80D93070A9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5400000">
                      <a:off x="5473065" y="2647770"/>
                      <a:ext cx="2914830" cy="2914830"/>
                    </a:xfrm>
                    <a:prstGeom prst="rect">
                      <a:avLst/>
                    </a:prstGeom>
                  </p:spPr>
                </p:pic>
              </p:grpSp>
              <p:sp>
                <p:nvSpPr>
                  <p:cNvPr id="83" name="TextBox 82">
                    <a:extLst>
                      <a:ext uri="{FF2B5EF4-FFF2-40B4-BE49-F238E27FC236}">
                        <a16:creationId xmlns:a16="http://schemas.microsoft.com/office/drawing/2014/main" id="{ABDD5F49-4AB3-5773-8B69-E90C12D9E0EB}"/>
                      </a:ext>
                    </a:extLst>
                  </p:cNvPr>
                  <p:cNvSpPr txBox="1"/>
                  <p:nvPr/>
                </p:nvSpPr>
                <p:spPr>
                  <a:xfrm>
                    <a:off x="7048800" y="2984400"/>
                    <a:ext cx="762000" cy="288035"/>
                  </a:xfrm>
                  <a:prstGeom prst="rect">
                    <a:avLst/>
                  </a:prstGeom>
                  <a:solidFill>
                    <a:schemeClr val="bg1"/>
                  </a:solidFill>
                </p:spPr>
                <p:txBody>
                  <a:bodyPr wrap="square" rtlCol="0">
                    <a:spAutoFit/>
                  </a:bodyPr>
                  <a:lstStyle/>
                  <a:p>
                    <a:endParaRPr lang="en-CH" sz="1200" dirty="0"/>
                  </a:p>
                </p:txBody>
              </p:sp>
              <p:sp>
                <p:nvSpPr>
                  <p:cNvPr id="84" name="TextBox 83">
                    <a:extLst>
                      <a:ext uri="{FF2B5EF4-FFF2-40B4-BE49-F238E27FC236}">
                        <a16:creationId xmlns:a16="http://schemas.microsoft.com/office/drawing/2014/main" id="{9F7A3E5D-9CEB-064A-27E8-E329EF4783BF}"/>
                      </a:ext>
                    </a:extLst>
                  </p:cNvPr>
                  <p:cNvSpPr txBox="1"/>
                  <p:nvPr/>
                </p:nvSpPr>
                <p:spPr>
                  <a:xfrm rot="1383518">
                    <a:off x="6850148" y="3131102"/>
                    <a:ext cx="762000" cy="288035"/>
                  </a:xfrm>
                  <a:prstGeom prst="rect">
                    <a:avLst/>
                  </a:prstGeom>
                  <a:solidFill>
                    <a:schemeClr val="bg1"/>
                  </a:solidFill>
                </p:spPr>
                <p:txBody>
                  <a:bodyPr wrap="square" rtlCol="0">
                    <a:spAutoFit/>
                  </a:bodyPr>
                  <a:lstStyle/>
                  <a:p>
                    <a:endParaRPr lang="en-CH" sz="1200" dirty="0"/>
                  </a:p>
                </p:txBody>
              </p:sp>
              <p:sp>
                <p:nvSpPr>
                  <p:cNvPr id="85" name="TextBox 84">
                    <a:extLst>
                      <a:ext uri="{FF2B5EF4-FFF2-40B4-BE49-F238E27FC236}">
                        <a16:creationId xmlns:a16="http://schemas.microsoft.com/office/drawing/2014/main" id="{58BF432D-FDF1-2E9B-C540-2A402972BE22}"/>
                      </a:ext>
                    </a:extLst>
                  </p:cNvPr>
                  <p:cNvSpPr txBox="1"/>
                  <p:nvPr/>
                </p:nvSpPr>
                <p:spPr>
                  <a:xfrm rot="20065056">
                    <a:off x="7242767" y="3143731"/>
                    <a:ext cx="762000" cy="288035"/>
                  </a:xfrm>
                  <a:prstGeom prst="rect">
                    <a:avLst/>
                  </a:prstGeom>
                  <a:solidFill>
                    <a:schemeClr val="bg1"/>
                  </a:solidFill>
                </p:spPr>
                <p:txBody>
                  <a:bodyPr wrap="square" rtlCol="0">
                    <a:spAutoFit/>
                  </a:bodyPr>
                  <a:lstStyle/>
                  <a:p>
                    <a:endParaRPr lang="en-CH" sz="1200" dirty="0"/>
                  </a:p>
                </p:txBody>
              </p:sp>
              <p:sp>
                <p:nvSpPr>
                  <p:cNvPr id="86" name="TextBox 85">
                    <a:extLst>
                      <a:ext uri="{FF2B5EF4-FFF2-40B4-BE49-F238E27FC236}">
                        <a16:creationId xmlns:a16="http://schemas.microsoft.com/office/drawing/2014/main" id="{E4A0E4CA-BA0E-38AE-A7DC-2FBD62B07081}"/>
                      </a:ext>
                    </a:extLst>
                  </p:cNvPr>
                  <p:cNvSpPr txBox="1"/>
                  <p:nvPr/>
                </p:nvSpPr>
                <p:spPr>
                  <a:xfrm rot="16200000">
                    <a:off x="6602400" y="3873600"/>
                    <a:ext cx="1655999" cy="572400"/>
                  </a:xfrm>
                  <a:prstGeom prst="rect">
                    <a:avLst/>
                  </a:prstGeom>
                  <a:solidFill>
                    <a:schemeClr val="bg1"/>
                  </a:solidFill>
                </p:spPr>
                <p:txBody>
                  <a:bodyPr wrap="square" rtlCol="0">
                    <a:spAutoFit/>
                  </a:bodyPr>
                  <a:lstStyle/>
                  <a:p>
                    <a:endParaRPr lang="en-CH" sz="1200" dirty="0"/>
                  </a:p>
                </p:txBody>
              </p:sp>
            </p:grpSp>
            <p:grpSp>
              <p:nvGrpSpPr>
                <p:cNvPr id="99" name="Group 98">
                  <a:extLst>
                    <a:ext uri="{FF2B5EF4-FFF2-40B4-BE49-F238E27FC236}">
                      <a16:creationId xmlns:a16="http://schemas.microsoft.com/office/drawing/2014/main" id="{AF12FD8B-A45B-73D9-ECFF-209FEADC17ED}"/>
                    </a:ext>
                  </a:extLst>
                </p:cNvPr>
                <p:cNvGrpSpPr/>
                <p:nvPr/>
              </p:nvGrpSpPr>
              <p:grpSpPr>
                <a:xfrm>
                  <a:off x="5701829" y="12616481"/>
                  <a:ext cx="3292034" cy="3368676"/>
                  <a:chOff x="5701829" y="9168601"/>
                  <a:chExt cx="3292034" cy="3368676"/>
                </a:xfrm>
              </p:grpSpPr>
              <p:pic>
                <p:nvPicPr>
                  <p:cNvPr id="95" name="Graphic 94" descr="Paper outline">
                    <a:extLst>
                      <a:ext uri="{FF2B5EF4-FFF2-40B4-BE49-F238E27FC236}">
                        <a16:creationId xmlns:a16="http://schemas.microsoft.com/office/drawing/2014/main" id="{C0424508-8725-7956-D9B3-05B3AEFB879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5825068" y="9168601"/>
                    <a:ext cx="3168795" cy="3168795"/>
                  </a:xfrm>
                  <a:prstGeom prst="rect">
                    <a:avLst/>
                  </a:prstGeom>
                </p:spPr>
              </p:pic>
              <p:pic>
                <p:nvPicPr>
                  <p:cNvPr id="96" name="Graphic 95" descr="Line arrow: Clockwise curve outline">
                    <a:extLst>
                      <a:ext uri="{FF2B5EF4-FFF2-40B4-BE49-F238E27FC236}">
                        <a16:creationId xmlns:a16="http://schemas.microsoft.com/office/drawing/2014/main" id="{58B72DB1-3EF8-6EE1-BC5A-989241C240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114344">
                    <a:off x="5701829" y="11622877"/>
                    <a:ext cx="914400" cy="914400"/>
                  </a:xfrm>
                  <a:prstGeom prst="rect">
                    <a:avLst/>
                  </a:prstGeom>
                </p:spPr>
              </p:pic>
            </p:grpSp>
            <p:sp>
              <p:nvSpPr>
                <p:cNvPr id="1040" name="TextBox 1039">
                  <a:extLst>
                    <a:ext uri="{FF2B5EF4-FFF2-40B4-BE49-F238E27FC236}">
                      <a16:creationId xmlns:a16="http://schemas.microsoft.com/office/drawing/2014/main" id="{ED119D53-E377-3053-41AF-8611F888CAF4}"/>
                    </a:ext>
                  </a:extLst>
                </p:cNvPr>
                <p:cNvSpPr txBox="1"/>
                <p:nvPr/>
              </p:nvSpPr>
              <p:spPr>
                <a:xfrm>
                  <a:off x="758816" y="7154363"/>
                  <a:ext cx="8991600" cy="830997"/>
                </a:xfrm>
                <a:prstGeom prst="rect">
                  <a:avLst/>
                </a:prstGeom>
                <a:noFill/>
              </p:spPr>
              <p:txBody>
                <a:bodyPr wrap="square" rtlCol="0">
                  <a:spAutoFit/>
                </a:bodyPr>
                <a:lstStyle>
                  <a:defPPr>
                    <a:defRPr kern="1200" smtId="4294967295"/>
                  </a:defPPr>
                </a:lstStyle>
                <a:p>
                  <a:r>
                    <a:rPr lang="en-US" sz="4800" b="1" dirty="0">
                      <a:solidFill>
                        <a:srgbClr val="1C3F5E"/>
                      </a:solidFill>
                      <a:latin typeface="CMU Sans Serif Medium" panose="02000603000000000000" pitchFamily="2" charset="0"/>
                    </a:rPr>
                    <a:t>Accessing information:</a:t>
                  </a:r>
                </a:p>
              </p:txBody>
            </p:sp>
          </p:grpSp>
          <p:pic>
            <p:nvPicPr>
              <p:cNvPr id="1042" name="Graphic 1041" descr="Line arrow: Straight outline">
                <a:extLst>
                  <a:ext uri="{FF2B5EF4-FFF2-40B4-BE49-F238E27FC236}">
                    <a16:creationId xmlns:a16="http://schemas.microsoft.com/office/drawing/2014/main" id="{9A7418BC-6D5D-41E9-02C2-C81FA75C4B1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366710" y="20116800"/>
                <a:ext cx="914400" cy="914400"/>
              </a:xfrm>
              <a:prstGeom prst="rect">
                <a:avLst/>
              </a:prstGeom>
            </p:spPr>
          </p:pic>
        </p:grpSp>
      </p:grpSp>
      <p:pic>
        <p:nvPicPr>
          <p:cNvPr id="1047" name="Picture 1046">
            <a:extLst>
              <a:ext uri="{FF2B5EF4-FFF2-40B4-BE49-F238E27FC236}">
                <a16:creationId xmlns:a16="http://schemas.microsoft.com/office/drawing/2014/main" id="{990BE557-28FE-72EA-3A00-4181F875112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663022" y="28906686"/>
            <a:ext cx="1555802" cy="1555802"/>
          </a:xfrm>
          <a:prstGeom prst="rect">
            <a:avLst/>
          </a:prstGeom>
        </p:spPr>
      </p:pic>
      <p:grpSp>
        <p:nvGrpSpPr>
          <p:cNvPr id="1093" name="Group 1092">
            <a:extLst>
              <a:ext uri="{FF2B5EF4-FFF2-40B4-BE49-F238E27FC236}">
                <a16:creationId xmlns:a16="http://schemas.microsoft.com/office/drawing/2014/main" id="{F9552C56-C03F-D721-C3F0-1BFC76F5CDC4}"/>
              </a:ext>
            </a:extLst>
          </p:cNvPr>
          <p:cNvGrpSpPr/>
          <p:nvPr/>
        </p:nvGrpSpPr>
        <p:grpSpPr>
          <a:xfrm>
            <a:off x="12649200" y="4500070"/>
            <a:ext cx="1818720" cy="23503044"/>
            <a:chOff x="11584035" y="4500070"/>
            <a:chExt cx="1818720" cy="23503044"/>
          </a:xfrm>
        </p:grpSpPr>
        <p:grpSp>
          <p:nvGrpSpPr>
            <p:cNvPr id="1092" name="Group 1091">
              <a:extLst>
                <a:ext uri="{FF2B5EF4-FFF2-40B4-BE49-F238E27FC236}">
                  <a16:creationId xmlns:a16="http://schemas.microsoft.com/office/drawing/2014/main" id="{AA472C37-76DC-6613-0183-29D446F01462}"/>
                </a:ext>
              </a:extLst>
            </p:cNvPr>
            <p:cNvGrpSpPr/>
            <p:nvPr/>
          </p:nvGrpSpPr>
          <p:grpSpPr>
            <a:xfrm>
              <a:off x="11584035" y="14478000"/>
              <a:ext cx="1739483" cy="13525114"/>
              <a:chOff x="11584035" y="14478000"/>
              <a:chExt cx="1739483" cy="13525114"/>
            </a:xfrm>
          </p:grpSpPr>
          <p:pic>
            <p:nvPicPr>
              <p:cNvPr id="111" name="Picture 110" descr="Shape&#10;&#10;Description automatically generated">
                <a:extLst>
                  <a:ext uri="{FF2B5EF4-FFF2-40B4-BE49-F238E27FC236}">
                    <a16:creationId xmlns:a16="http://schemas.microsoft.com/office/drawing/2014/main" id="{3CDFFA39-1FFB-2937-EE18-28A528F6A1A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696972" y="14478000"/>
                <a:ext cx="1626546" cy="1463891"/>
              </a:xfrm>
              <a:prstGeom prst="rect">
                <a:avLst/>
              </a:prstGeom>
            </p:spPr>
          </p:pic>
          <p:pic>
            <p:nvPicPr>
              <p:cNvPr id="113" name="Picture 112" descr="A picture containing clock&#10;&#10;Description automatically generated">
                <a:extLst>
                  <a:ext uri="{FF2B5EF4-FFF2-40B4-BE49-F238E27FC236}">
                    <a16:creationId xmlns:a16="http://schemas.microsoft.com/office/drawing/2014/main" id="{833F5B11-E484-D86A-AAFF-2DE6D72FAE4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760200" y="17227550"/>
                <a:ext cx="1382564" cy="1452273"/>
              </a:xfrm>
              <a:prstGeom prst="rect">
                <a:avLst/>
              </a:prstGeom>
            </p:spPr>
          </p:pic>
          <p:pic>
            <p:nvPicPr>
              <p:cNvPr id="115" name="Picture 114" descr="A picture containing shape&#10;&#10;Description automatically generated">
                <a:extLst>
                  <a:ext uri="{FF2B5EF4-FFF2-40B4-BE49-F238E27FC236}">
                    <a16:creationId xmlns:a16="http://schemas.microsoft.com/office/drawing/2014/main" id="{4A5CD736-55CE-7697-CEBE-6C311A513F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584035" y="20427951"/>
                <a:ext cx="1591691" cy="1192564"/>
              </a:xfrm>
              <a:prstGeom prst="rect">
                <a:avLst/>
              </a:prstGeom>
            </p:spPr>
          </p:pic>
          <p:pic>
            <p:nvPicPr>
              <p:cNvPr id="117" name="Picture 116" descr="Shape, circle&#10;&#10;Description automatically generated">
                <a:extLst>
                  <a:ext uri="{FF2B5EF4-FFF2-40B4-BE49-F238E27FC236}">
                    <a16:creationId xmlns:a16="http://schemas.microsoft.com/office/drawing/2014/main" id="{9EFE0CBB-B98B-7926-7753-63C6E5F9678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609435" y="23386197"/>
                <a:ext cx="1603308" cy="1312854"/>
              </a:xfrm>
              <a:prstGeom prst="rect">
                <a:avLst/>
              </a:prstGeom>
            </p:spPr>
          </p:pic>
          <p:pic>
            <p:nvPicPr>
              <p:cNvPr id="119" name="Picture 118" descr="Text&#10;&#10;Description automatically generated">
                <a:extLst>
                  <a:ext uri="{FF2B5EF4-FFF2-40B4-BE49-F238E27FC236}">
                    <a16:creationId xmlns:a16="http://schemas.microsoft.com/office/drawing/2014/main" id="{2CBDD62A-6F4F-20FE-236F-89044E64711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709415" y="26106576"/>
                <a:ext cx="1301236" cy="1896538"/>
              </a:xfrm>
              <a:prstGeom prst="rect">
                <a:avLst/>
              </a:prstGeom>
            </p:spPr>
          </p:pic>
        </p:grpSp>
        <p:grpSp>
          <p:nvGrpSpPr>
            <p:cNvPr id="1091" name="Group 1090">
              <a:extLst>
                <a:ext uri="{FF2B5EF4-FFF2-40B4-BE49-F238E27FC236}">
                  <a16:creationId xmlns:a16="http://schemas.microsoft.com/office/drawing/2014/main" id="{2B6A99AA-9B45-AA6D-CDBB-1815373BF746}"/>
                </a:ext>
              </a:extLst>
            </p:cNvPr>
            <p:cNvGrpSpPr/>
            <p:nvPr/>
          </p:nvGrpSpPr>
          <p:grpSpPr>
            <a:xfrm>
              <a:off x="11696972" y="4500070"/>
              <a:ext cx="1705783" cy="7768130"/>
              <a:chOff x="11696972" y="4500070"/>
              <a:chExt cx="1705783" cy="7768130"/>
            </a:xfrm>
          </p:grpSpPr>
          <p:pic>
            <p:nvPicPr>
              <p:cNvPr id="1049" name="Picture 1048">
                <a:extLst>
                  <a:ext uri="{FF2B5EF4-FFF2-40B4-BE49-F238E27FC236}">
                    <a16:creationId xmlns:a16="http://schemas.microsoft.com/office/drawing/2014/main" id="{821D3B5D-BC6F-1F3A-120E-30B6D8CE43D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760200" y="4500070"/>
                <a:ext cx="1642555" cy="1463891"/>
              </a:xfrm>
              <a:prstGeom prst="rect">
                <a:avLst/>
              </a:prstGeom>
            </p:spPr>
          </p:pic>
          <p:pic>
            <p:nvPicPr>
              <p:cNvPr id="1051" name="Picture 1050">
                <a:extLst>
                  <a:ext uri="{FF2B5EF4-FFF2-40B4-BE49-F238E27FC236}">
                    <a16:creationId xmlns:a16="http://schemas.microsoft.com/office/drawing/2014/main" id="{BB91C3A6-7FE2-D33B-B491-17E87B359B0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2124564" y="6826070"/>
                <a:ext cx="964400" cy="1431045"/>
              </a:xfrm>
              <a:prstGeom prst="rect">
                <a:avLst/>
              </a:prstGeom>
            </p:spPr>
          </p:pic>
          <p:pic>
            <p:nvPicPr>
              <p:cNvPr id="1053" name="Picture 1052">
                <a:extLst>
                  <a:ext uri="{FF2B5EF4-FFF2-40B4-BE49-F238E27FC236}">
                    <a16:creationId xmlns:a16="http://schemas.microsoft.com/office/drawing/2014/main" id="{A4A5E4B6-798F-A17B-70D6-DA077309986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696972" y="8979627"/>
                <a:ext cx="1669253" cy="915397"/>
              </a:xfrm>
              <a:prstGeom prst="rect">
                <a:avLst/>
              </a:prstGeom>
            </p:spPr>
          </p:pic>
          <p:pic>
            <p:nvPicPr>
              <p:cNvPr id="1055" name="Picture 1054">
                <a:extLst>
                  <a:ext uri="{FF2B5EF4-FFF2-40B4-BE49-F238E27FC236}">
                    <a16:creationId xmlns:a16="http://schemas.microsoft.com/office/drawing/2014/main" id="{EC3712AC-43C3-BE2B-BC94-2EBA388B56D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803575" y="10712397"/>
                <a:ext cx="1555803" cy="1555803"/>
              </a:xfrm>
              <a:prstGeom prst="rect">
                <a:avLst/>
              </a:prstGeom>
            </p:spPr>
          </p:pic>
        </p:grpSp>
      </p:grpSp>
      <p:grpSp>
        <p:nvGrpSpPr>
          <p:cNvPr id="1066" name="Group 1065">
            <a:extLst>
              <a:ext uri="{FF2B5EF4-FFF2-40B4-BE49-F238E27FC236}">
                <a16:creationId xmlns:a16="http://schemas.microsoft.com/office/drawing/2014/main" id="{F507B110-4B06-AA15-DBA9-DFC076B3E022}"/>
              </a:ext>
            </a:extLst>
          </p:cNvPr>
          <p:cNvGrpSpPr/>
          <p:nvPr/>
        </p:nvGrpSpPr>
        <p:grpSpPr>
          <a:xfrm>
            <a:off x="609600" y="827934"/>
            <a:ext cx="14097000" cy="31123389"/>
            <a:chOff x="32618490" y="1024639"/>
            <a:chExt cx="14097000" cy="31123389"/>
          </a:xfrm>
        </p:grpSpPr>
        <p:grpSp>
          <p:nvGrpSpPr>
            <p:cNvPr id="1067" name="Group 1066">
              <a:extLst>
                <a:ext uri="{FF2B5EF4-FFF2-40B4-BE49-F238E27FC236}">
                  <a16:creationId xmlns:a16="http://schemas.microsoft.com/office/drawing/2014/main" id="{B150DD90-7DF8-736B-F675-A2639A32729A}"/>
                </a:ext>
              </a:extLst>
            </p:cNvPr>
            <p:cNvGrpSpPr/>
            <p:nvPr/>
          </p:nvGrpSpPr>
          <p:grpSpPr>
            <a:xfrm>
              <a:off x="32618490" y="1024639"/>
              <a:ext cx="14092110" cy="9784022"/>
              <a:chOff x="32618490" y="1024639"/>
              <a:chExt cx="14092110" cy="9784022"/>
            </a:xfrm>
          </p:grpSpPr>
          <p:pic>
            <p:nvPicPr>
              <p:cNvPr id="1084" name="Picture 1083" descr="Text&#10;&#10;Description automatically generated">
                <a:extLst>
                  <a:ext uri="{FF2B5EF4-FFF2-40B4-BE49-F238E27FC236}">
                    <a16:creationId xmlns:a16="http://schemas.microsoft.com/office/drawing/2014/main" id="{E2994222-6CB4-9FC9-8427-1C40E6AD73C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3230958" y="8568609"/>
                <a:ext cx="1532478" cy="1532478"/>
              </a:xfrm>
              <a:prstGeom prst="rect">
                <a:avLst/>
              </a:prstGeom>
            </p:spPr>
          </p:pic>
          <p:sp>
            <p:nvSpPr>
              <p:cNvPr id="1085" name="TextBox 1084">
                <a:extLst>
                  <a:ext uri="{FF2B5EF4-FFF2-40B4-BE49-F238E27FC236}">
                    <a16:creationId xmlns:a16="http://schemas.microsoft.com/office/drawing/2014/main" id="{0692874B-6C7C-5112-9090-148E29BAB3D8}"/>
                  </a:ext>
                </a:extLst>
              </p:cNvPr>
              <p:cNvSpPr txBox="1"/>
              <p:nvPr/>
            </p:nvSpPr>
            <p:spPr>
              <a:xfrm>
                <a:off x="32679743" y="1997653"/>
                <a:ext cx="4358347" cy="6402394"/>
              </a:xfrm>
              <a:prstGeom prst="rect">
                <a:avLst/>
              </a:prstGeom>
              <a:noFill/>
            </p:spPr>
            <p:txBody>
              <a:bodyPr wrap="square" rtlCol="0">
                <a:spAutoFit/>
              </a:bodyPr>
              <a:lstStyle>
                <a:defPPr>
                  <a:defRPr kern="1200" smtId="4294967295"/>
                </a:defPPr>
              </a:lstStyle>
              <a:p>
                <a:pPr marL="366713" indent="-366713">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SNF </a:t>
                </a:r>
                <a:r>
                  <a:rPr lang="en-US" sz="3600" dirty="0" err="1">
                    <a:latin typeface="CMU Sans Serif Medium" panose="02000603000000000000" pitchFamily="2" charset="0"/>
                    <a:ea typeface="CMU Sans Serif Medium" panose="02000603000000000000" pitchFamily="2" charset="0"/>
                    <a:cs typeface="CMU Sans Serif Medium" panose="02000603000000000000" pitchFamily="2" charset="0"/>
                  </a:rPr>
                  <a:t>Doc.CH</a:t>
                </a: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 fellow PhD Candidate </a:t>
                </a:r>
              </a:p>
              <a:p>
                <a:pPr marL="366713" indent="-366713">
                  <a:lnSpc>
                    <a:spcPts val="5500"/>
                  </a:lnSpc>
                  <a:buFont typeface="Arial" panose="020B0604020202020204" pitchFamily="34" charset="0"/>
                  <a:buChar char="•"/>
                </a:pPr>
                <a:r>
                  <a:rPr lang="en-US" sz="3600" dirty="0" err="1">
                    <a:latin typeface="CMU Sans Serif Medium" panose="02000603000000000000" pitchFamily="2" charset="0"/>
                    <a:ea typeface="CMU Sans Serif Medium" panose="02000603000000000000" pitchFamily="2" charset="0"/>
                    <a:cs typeface="CMU Sans Serif Medium" panose="02000603000000000000" pitchFamily="2" charset="0"/>
                  </a:rPr>
                  <a:t>Oeschger</a:t>
                </a: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 Centre for Climate Change Research</a:t>
                </a:r>
              </a:p>
              <a:p>
                <a:pPr marL="366713" indent="-366713">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Mercator Institute on the Global Commons and Climate Change</a:t>
                </a:r>
              </a:p>
            </p:txBody>
          </p:sp>
          <p:sp>
            <p:nvSpPr>
              <p:cNvPr id="1086" name="TextBox 1085">
                <a:extLst>
                  <a:ext uri="{FF2B5EF4-FFF2-40B4-BE49-F238E27FC236}">
                    <a16:creationId xmlns:a16="http://schemas.microsoft.com/office/drawing/2014/main" id="{76AAA785-0AE3-500E-D6D6-C89B4FFFE5AF}"/>
                  </a:ext>
                </a:extLst>
              </p:cNvPr>
              <p:cNvSpPr txBox="1"/>
              <p:nvPr/>
            </p:nvSpPr>
            <p:spPr>
              <a:xfrm>
                <a:off x="32618490" y="1024639"/>
                <a:ext cx="8450735" cy="805990"/>
              </a:xfrm>
              <a:prstGeom prst="rect">
                <a:avLst/>
              </a:prstGeom>
              <a:noFill/>
            </p:spPr>
            <p:txBody>
              <a:bodyPr wrap="square" rtlCol="0">
                <a:spAutoFit/>
              </a:bodyPr>
              <a:lstStyle>
                <a:defPPr>
                  <a:defRPr kern="1200" smtId="4294967295"/>
                </a:defPPr>
              </a:lstStyle>
              <a:p>
                <a:pPr>
                  <a:lnSpc>
                    <a:spcPts val="5500"/>
                  </a:lnSpc>
                </a:pPr>
                <a:r>
                  <a:rPr lang="en-US" sz="4800" b="1" dirty="0">
                    <a:solidFill>
                      <a:srgbClr val="1C3F5E"/>
                    </a:solidFill>
                    <a:latin typeface="CMU Sans Serif Medium" panose="02000603000000000000" pitchFamily="2" charset="0"/>
                  </a:rPr>
                  <a:t>Simon</a:t>
                </a: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sz="4800" b="1" dirty="0">
                    <a:solidFill>
                      <a:srgbClr val="1C3F5E"/>
                    </a:solidFill>
                    <a:latin typeface="CMU Sans Serif Medium" panose="02000603000000000000" pitchFamily="2" charset="0"/>
                  </a:rPr>
                  <a:t>Montfort</a:t>
                </a:r>
              </a:p>
            </p:txBody>
          </p:sp>
          <p:pic>
            <p:nvPicPr>
              <p:cNvPr id="1087" name="Picture 1086" descr="A person smiling for the camera&#10;&#10;Description automatically generated with medium confidence">
                <a:extLst>
                  <a:ext uri="{FF2B5EF4-FFF2-40B4-BE49-F238E27FC236}">
                    <a16:creationId xmlns:a16="http://schemas.microsoft.com/office/drawing/2014/main" id="{47CAB28C-178B-C9EB-CA33-5873E12123F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7544754" y="2188790"/>
                <a:ext cx="5583610" cy="5583610"/>
              </a:xfrm>
              <a:prstGeom prst="rect">
                <a:avLst/>
              </a:prstGeom>
            </p:spPr>
          </p:pic>
          <p:pic>
            <p:nvPicPr>
              <p:cNvPr id="1088" name="Picture 1087" descr="Logo, company name&#10;&#10;Description automatically generated">
                <a:extLst>
                  <a:ext uri="{FF2B5EF4-FFF2-40B4-BE49-F238E27FC236}">
                    <a16:creationId xmlns:a16="http://schemas.microsoft.com/office/drawing/2014/main" id="{AB66859D-87B3-D33E-7062-8137DDD3944F}"/>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6632807" y="8549640"/>
                <a:ext cx="3197384" cy="2259021"/>
              </a:xfrm>
              <a:prstGeom prst="rect">
                <a:avLst/>
              </a:prstGeom>
            </p:spPr>
          </p:pic>
          <p:pic>
            <p:nvPicPr>
              <p:cNvPr id="1089" name="Picture 1088" descr="Qr code&#10;&#10;Description automatically generated">
                <a:extLst>
                  <a:ext uri="{FF2B5EF4-FFF2-40B4-BE49-F238E27FC236}">
                    <a16:creationId xmlns:a16="http://schemas.microsoft.com/office/drawing/2014/main" id="{64CE140F-0D91-C3DA-7EE0-EA70091FF61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1381490" y="8434677"/>
                <a:ext cx="1928523" cy="1928523"/>
              </a:xfrm>
              <a:prstGeom prst="rect">
                <a:avLst/>
              </a:prstGeom>
            </p:spPr>
          </p:pic>
          <p:sp>
            <p:nvSpPr>
              <p:cNvPr id="1090" name="Title 11">
                <a:extLst>
                  <a:ext uri="{FF2B5EF4-FFF2-40B4-BE49-F238E27FC236}">
                    <a16:creationId xmlns:a16="http://schemas.microsoft.com/office/drawing/2014/main" id="{B5D28843-A4DA-1C9C-9B89-1138FC4D018F}"/>
                  </a:ext>
                </a:extLst>
              </p:cNvPr>
              <p:cNvSpPr txBox="1"/>
              <p:nvPr/>
            </p:nvSpPr>
            <p:spPr>
              <a:xfrm>
                <a:off x="41605200" y="7991377"/>
                <a:ext cx="5105400" cy="881920"/>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pPr algn="l"/>
                <a:r>
                  <a:rPr lang="en-US" sz="3000" dirty="0">
                    <a:solidFill>
                      <a:schemeClr val="bg1">
                        <a:lumMod val="50000"/>
                      </a:schemeClr>
                    </a:solidFill>
                    <a:latin typeface="CMU Sans Serif Medium" panose="02000603000000000000" pitchFamily="2" charset="0"/>
                  </a:rPr>
                  <a:t>Scan me</a:t>
                </a:r>
              </a:p>
            </p:txBody>
          </p:sp>
        </p:grpSp>
        <p:grpSp>
          <p:nvGrpSpPr>
            <p:cNvPr id="1068" name="Group 1067">
              <a:extLst>
                <a:ext uri="{FF2B5EF4-FFF2-40B4-BE49-F238E27FC236}">
                  <a16:creationId xmlns:a16="http://schemas.microsoft.com/office/drawing/2014/main" id="{A32BA25D-96A3-FF5B-FD3F-3E66C7A296BB}"/>
                </a:ext>
              </a:extLst>
            </p:cNvPr>
            <p:cNvGrpSpPr/>
            <p:nvPr/>
          </p:nvGrpSpPr>
          <p:grpSpPr>
            <a:xfrm>
              <a:off x="32618490" y="11660094"/>
              <a:ext cx="14092110" cy="9407254"/>
              <a:chOff x="32618490" y="11660094"/>
              <a:chExt cx="14092110" cy="9407254"/>
            </a:xfrm>
          </p:grpSpPr>
          <p:sp>
            <p:nvSpPr>
              <p:cNvPr id="1077" name="TextBox 1076">
                <a:extLst>
                  <a:ext uri="{FF2B5EF4-FFF2-40B4-BE49-F238E27FC236}">
                    <a16:creationId xmlns:a16="http://schemas.microsoft.com/office/drawing/2014/main" id="{4DB3FB1E-F3AF-81BC-5A2C-C5795A04D0DE}"/>
                  </a:ext>
                </a:extLst>
              </p:cNvPr>
              <p:cNvSpPr txBox="1"/>
              <p:nvPr/>
            </p:nvSpPr>
            <p:spPr>
              <a:xfrm>
                <a:off x="32618490" y="11660094"/>
                <a:ext cx="8991600" cy="830997"/>
              </a:xfrm>
              <a:prstGeom prst="rect">
                <a:avLst/>
              </a:prstGeom>
              <a:noFill/>
            </p:spPr>
            <p:txBody>
              <a:bodyPr wrap="square" rtlCol="0">
                <a:spAutoFit/>
              </a:bodyPr>
              <a:lstStyle>
                <a:defPPr>
                  <a:defRPr kern="1200" smtId="4294967295"/>
                </a:defPPr>
              </a:lstStyle>
              <a:p>
                <a:pPr>
                  <a:lnSpc>
                    <a:spcPts val="5500"/>
                  </a:lnSpc>
                </a:pPr>
                <a:r>
                  <a:rPr lang="en-US" sz="4800" b="1" dirty="0">
                    <a:solidFill>
                      <a:srgbClr val="1C3F5E"/>
                    </a:solidFill>
                    <a:latin typeface="CMU Sans Serif Medium" panose="02000603000000000000" pitchFamily="2" charset="0"/>
                  </a:rPr>
                  <a:t>Dr. Lukas </a:t>
                </a:r>
                <a:r>
                  <a:rPr lang="en-US" sz="4800" b="1" dirty="0" err="1">
                    <a:solidFill>
                      <a:srgbClr val="1C3F5E"/>
                    </a:solidFill>
                    <a:latin typeface="CMU Sans Serif Medium" panose="02000603000000000000" pitchFamily="2" charset="0"/>
                  </a:rPr>
                  <a:t>Fesenfeld</a:t>
                </a:r>
                <a:endParaRPr lang="en-US" sz="4800" b="1" dirty="0">
                  <a:solidFill>
                    <a:srgbClr val="1C3F5E"/>
                  </a:solidFill>
                  <a:latin typeface="CMU Sans Serif Medium" panose="02000603000000000000" pitchFamily="2" charset="0"/>
                </a:endParaRPr>
              </a:p>
            </p:txBody>
          </p:sp>
          <p:sp>
            <p:nvSpPr>
              <p:cNvPr id="1078" name="TextBox 1077">
                <a:extLst>
                  <a:ext uri="{FF2B5EF4-FFF2-40B4-BE49-F238E27FC236}">
                    <a16:creationId xmlns:a16="http://schemas.microsoft.com/office/drawing/2014/main" id="{01B3CEAC-366F-87E8-AEC6-BD4D62AFF7C9}"/>
                  </a:ext>
                </a:extLst>
              </p:cNvPr>
              <p:cNvSpPr txBox="1"/>
              <p:nvPr/>
            </p:nvSpPr>
            <p:spPr>
              <a:xfrm>
                <a:off x="32679743" y="12703084"/>
                <a:ext cx="4358347" cy="6402394"/>
              </a:xfrm>
              <a:prstGeom prst="rect">
                <a:avLst/>
              </a:prstGeom>
              <a:noFill/>
            </p:spPr>
            <p:txBody>
              <a:bodyPr wrap="square" rtlCol="0">
                <a:spAutoFit/>
              </a:bodyPr>
              <a:lstStyle>
                <a:defPPr>
                  <a:defRPr kern="1200" smtId="4294967295"/>
                </a:defPPr>
              </a:lstStyle>
              <a:p>
                <a:pPr marL="366713" indent="-366713">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Postdoctoral Researcher</a:t>
                </a:r>
              </a:p>
              <a:p>
                <a:pPr marL="366713" indent="-366713">
                  <a:lnSpc>
                    <a:spcPts val="5500"/>
                  </a:lnSpc>
                  <a:buFont typeface="Arial" panose="020B0604020202020204" pitchFamily="34" charset="0"/>
                  <a:buChar char="•"/>
                </a:pPr>
                <a:r>
                  <a:rPr lang="en-US" sz="3600" dirty="0" err="1">
                    <a:latin typeface="CMU Sans Serif Medium" panose="02000603000000000000" pitchFamily="2" charset="0"/>
                    <a:ea typeface="CMU Sans Serif Medium" panose="02000603000000000000" pitchFamily="2" charset="0"/>
                    <a:cs typeface="CMU Sans Serif Medium" panose="02000603000000000000" pitchFamily="2" charset="0"/>
                  </a:rPr>
                  <a:t>Oeschger</a:t>
                </a: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 Centre for Climate Change Research</a:t>
                </a:r>
              </a:p>
              <a:p>
                <a:pPr marL="366713" indent="-366713">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Lecturer at</a:t>
                </a:r>
                <a:b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ETH Zürich</a:t>
                </a:r>
              </a:p>
              <a:p>
                <a:pPr marL="366713" indent="-366713">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Focus on Climate and Food Policy</a:t>
                </a:r>
              </a:p>
            </p:txBody>
          </p:sp>
          <p:pic>
            <p:nvPicPr>
              <p:cNvPr id="1079" name="Picture 1078">
                <a:extLst>
                  <a:ext uri="{FF2B5EF4-FFF2-40B4-BE49-F238E27FC236}">
                    <a16:creationId xmlns:a16="http://schemas.microsoft.com/office/drawing/2014/main" id="{A95C4CF9-809B-BD90-8958-B28BD4B27138}"/>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37495290" y="12954000"/>
                <a:ext cx="5583610" cy="5583610"/>
              </a:xfrm>
              <a:prstGeom prst="rect">
                <a:avLst/>
              </a:prstGeom>
            </p:spPr>
          </p:pic>
          <p:pic>
            <p:nvPicPr>
              <p:cNvPr id="1080" name="Picture 1079" descr="Text&#10;&#10;Description automatically generated">
                <a:extLst>
                  <a:ext uri="{FF2B5EF4-FFF2-40B4-BE49-F238E27FC236}">
                    <a16:creationId xmlns:a16="http://schemas.microsoft.com/office/drawing/2014/main" id="{7C72063F-C174-163B-36E9-DC42C1A368C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3154465" y="19278600"/>
                <a:ext cx="1532478" cy="1532478"/>
              </a:xfrm>
              <a:prstGeom prst="rect">
                <a:avLst/>
              </a:prstGeom>
            </p:spPr>
          </p:pic>
          <p:pic>
            <p:nvPicPr>
              <p:cNvPr id="1081" name="Picture 1080" descr="A picture containing text&#10;&#10;Description automatically generated">
                <a:extLst>
                  <a:ext uri="{FF2B5EF4-FFF2-40B4-BE49-F238E27FC236}">
                    <a16:creationId xmlns:a16="http://schemas.microsoft.com/office/drawing/2014/main" id="{29706BB3-458C-6C85-51C1-817C2A8D1DF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6843857" y="20055718"/>
                <a:ext cx="6159351" cy="913283"/>
              </a:xfrm>
              <a:prstGeom prst="rect">
                <a:avLst/>
              </a:prstGeom>
            </p:spPr>
          </p:pic>
          <p:pic>
            <p:nvPicPr>
              <p:cNvPr id="1082" name="Picture 1081">
                <a:extLst>
                  <a:ext uri="{FF2B5EF4-FFF2-40B4-BE49-F238E27FC236}">
                    <a16:creationId xmlns:a16="http://schemas.microsoft.com/office/drawing/2014/main" id="{E89AD878-9146-DD57-018B-6D539DEB6D62}"/>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41381490" y="19138825"/>
                <a:ext cx="1928523" cy="1928523"/>
              </a:xfrm>
              <a:prstGeom prst="rect">
                <a:avLst/>
              </a:prstGeom>
            </p:spPr>
          </p:pic>
          <p:sp>
            <p:nvSpPr>
              <p:cNvPr id="1083" name="Title 11">
                <a:extLst>
                  <a:ext uri="{FF2B5EF4-FFF2-40B4-BE49-F238E27FC236}">
                    <a16:creationId xmlns:a16="http://schemas.microsoft.com/office/drawing/2014/main" id="{B7D587B6-71E0-88B8-D8D8-59BCD23D8481}"/>
                  </a:ext>
                </a:extLst>
              </p:cNvPr>
              <p:cNvSpPr txBox="1"/>
              <p:nvPr/>
            </p:nvSpPr>
            <p:spPr>
              <a:xfrm>
                <a:off x="41605200" y="18750254"/>
                <a:ext cx="5105400" cy="881920"/>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pPr algn="l"/>
                <a:r>
                  <a:rPr lang="en-US" sz="3000" dirty="0">
                    <a:solidFill>
                      <a:schemeClr val="bg1">
                        <a:lumMod val="50000"/>
                      </a:schemeClr>
                    </a:solidFill>
                    <a:latin typeface="CMU Sans Serif Medium" panose="02000603000000000000" pitchFamily="2" charset="0"/>
                  </a:rPr>
                  <a:t>Scan me</a:t>
                </a:r>
              </a:p>
            </p:txBody>
          </p:sp>
        </p:grpSp>
        <p:grpSp>
          <p:nvGrpSpPr>
            <p:cNvPr id="1069" name="Group 1068">
              <a:extLst>
                <a:ext uri="{FF2B5EF4-FFF2-40B4-BE49-F238E27FC236}">
                  <a16:creationId xmlns:a16="http://schemas.microsoft.com/office/drawing/2014/main" id="{B4809043-33D1-EE95-D19E-FDF7F6643BE8}"/>
                </a:ext>
              </a:extLst>
            </p:cNvPr>
            <p:cNvGrpSpPr/>
            <p:nvPr/>
          </p:nvGrpSpPr>
          <p:grpSpPr>
            <a:xfrm>
              <a:off x="32623380" y="22760277"/>
              <a:ext cx="14092110" cy="9387751"/>
              <a:chOff x="32623380" y="23011093"/>
              <a:chExt cx="14092110" cy="9387751"/>
            </a:xfrm>
          </p:grpSpPr>
          <p:sp>
            <p:nvSpPr>
              <p:cNvPr id="1070" name="TextBox 1069">
                <a:extLst>
                  <a:ext uri="{FF2B5EF4-FFF2-40B4-BE49-F238E27FC236}">
                    <a16:creationId xmlns:a16="http://schemas.microsoft.com/office/drawing/2014/main" id="{A2FA0949-5726-AE8F-2774-5118320E1045}"/>
                  </a:ext>
                </a:extLst>
              </p:cNvPr>
              <p:cNvSpPr txBox="1"/>
              <p:nvPr/>
            </p:nvSpPr>
            <p:spPr>
              <a:xfrm>
                <a:off x="32623380" y="23011093"/>
                <a:ext cx="8991600" cy="830997"/>
              </a:xfrm>
              <a:prstGeom prst="rect">
                <a:avLst/>
              </a:prstGeom>
              <a:noFill/>
            </p:spPr>
            <p:txBody>
              <a:bodyPr wrap="square" rtlCol="0">
                <a:spAutoFit/>
              </a:bodyPr>
              <a:lstStyle>
                <a:defPPr>
                  <a:defRPr kern="1200" smtId="4294967295"/>
                </a:defPPr>
              </a:lstStyle>
              <a:p>
                <a:pPr>
                  <a:lnSpc>
                    <a:spcPts val="5500"/>
                  </a:lnSpc>
                </a:pPr>
                <a:r>
                  <a:rPr lang="en-US" sz="4800" b="1" dirty="0">
                    <a:solidFill>
                      <a:srgbClr val="1C3F5E"/>
                    </a:solidFill>
                    <a:latin typeface="CMU Sans Serif Medium" panose="02000603000000000000" pitchFamily="2" charset="0"/>
                  </a:rPr>
                  <a:t>Prof. Dr. Karin Ingold</a:t>
                </a:r>
              </a:p>
            </p:txBody>
          </p:sp>
          <p:sp>
            <p:nvSpPr>
              <p:cNvPr id="1071" name="TextBox 1070">
                <a:extLst>
                  <a:ext uri="{FF2B5EF4-FFF2-40B4-BE49-F238E27FC236}">
                    <a16:creationId xmlns:a16="http://schemas.microsoft.com/office/drawing/2014/main" id="{ACE41FA8-D89B-3660-054E-726CA512A6D8}"/>
                  </a:ext>
                </a:extLst>
              </p:cNvPr>
              <p:cNvSpPr txBox="1"/>
              <p:nvPr/>
            </p:nvSpPr>
            <p:spPr>
              <a:xfrm>
                <a:off x="32684634" y="24054083"/>
                <a:ext cx="4358346" cy="6402394"/>
              </a:xfrm>
              <a:prstGeom prst="rect">
                <a:avLst/>
              </a:prstGeom>
              <a:noFill/>
            </p:spPr>
            <p:txBody>
              <a:bodyPr wrap="square" rtlCol="0">
                <a:spAutoFit/>
              </a:bodyPr>
              <a:lstStyle>
                <a:defPPr>
                  <a:defRPr kern="1200" smtId="4294967295"/>
                </a:defPPr>
              </a:lstStyle>
              <a:p>
                <a:pPr marL="366713" indent="-366713">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Vice President of the </a:t>
                </a:r>
                <a:r>
                  <a:rPr lang="en-US" sz="3600" dirty="0" err="1">
                    <a:latin typeface="CMU Sans Serif Medium" panose="02000603000000000000" pitchFamily="2" charset="0"/>
                    <a:ea typeface="CMU Sans Serif Medium" panose="02000603000000000000" pitchFamily="2" charset="0"/>
                    <a:cs typeface="CMU Sans Serif Medium" panose="02000603000000000000" pitchFamily="2" charset="0"/>
                  </a:rPr>
                  <a:t>Oeschger</a:t>
                </a: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 Centre for Climate Change Research</a:t>
                </a:r>
              </a:p>
              <a:p>
                <a:pPr marL="366713" indent="-366713">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Chair of </a:t>
                </a:r>
                <a:r>
                  <a:rPr lang="en-US" sz="3600" dirty="0" err="1">
                    <a:latin typeface="CMU Sans Serif Medium" panose="02000603000000000000" pitchFamily="2" charset="0"/>
                    <a:ea typeface="CMU Sans Serif Medium" panose="02000603000000000000" pitchFamily="2" charset="0"/>
                    <a:cs typeface="CMU Sans Serif Medium" panose="02000603000000000000" pitchFamily="2" charset="0"/>
                  </a:rPr>
                  <a:t>ProClim</a:t>
                </a:r>
                <a:endPar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366713" indent="-366713">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Group leader of Policy Analysis and Environmental Governance</a:t>
                </a:r>
              </a:p>
            </p:txBody>
          </p:sp>
          <p:pic>
            <p:nvPicPr>
              <p:cNvPr id="1072" name="Picture 1071">
                <a:extLst>
                  <a:ext uri="{FF2B5EF4-FFF2-40B4-BE49-F238E27FC236}">
                    <a16:creationId xmlns:a16="http://schemas.microsoft.com/office/drawing/2014/main" id="{309DCB67-7C02-A4D1-B507-59295EA22902}"/>
                  </a:ext>
                </a:extLst>
              </p:cNvPr>
              <p:cNvPicPr>
                <a:picLocks noChangeAspect="1"/>
              </p:cNvPicPr>
              <p:nvPr/>
            </p:nvPicPr>
            <p:blipFill>
              <a:blip r:embed="rId32">
                <a:extLst>
                  <a:ext uri="{28A0092B-C50C-407E-A947-70E740481C1C}">
                    <a14:useLocalDpi xmlns:a14="http://schemas.microsoft.com/office/drawing/2010/main" val="0"/>
                  </a:ext>
                </a:extLst>
              </a:blip>
              <a:srcRect/>
              <a:stretch/>
            </p:blipFill>
            <p:spPr>
              <a:xfrm>
                <a:off x="37495290" y="24252825"/>
                <a:ext cx="5583610" cy="5583610"/>
              </a:xfrm>
              <a:prstGeom prst="rect">
                <a:avLst/>
              </a:prstGeom>
            </p:spPr>
          </p:pic>
          <p:pic>
            <p:nvPicPr>
              <p:cNvPr id="1073" name="Picture 1072" descr="Text&#10;&#10;Description automatically generated">
                <a:extLst>
                  <a:ext uri="{FF2B5EF4-FFF2-40B4-BE49-F238E27FC236}">
                    <a16:creationId xmlns:a16="http://schemas.microsoft.com/office/drawing/2014/main" id="{6DD6B791-321D-2682-26F8-79479B28CB9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3235848" y="30707128"/>
                <a:ext cx="1532478" cy="1532478"/>
              </a:xfrm>
              <a:prstGeom prst="rect">
                <a:avLst/>
              </a:prstGeom>
            </p:spPr>
          </p:pic>
          <p:pic>
            <p:nvPicPr>
              <p:cNvPr id="1074" name="Picture 1073" descr="A picture containing text&#10;&#10;Description automatically generated">
                <a:extLst>
                  <a:ext uri="{FF2B5EF4-FFF2-40B4-BE49-F238E27FC236}">
                    <a16:creationId xmlns:a16="http://schemas.microsoft.com/office/drawing/2014/main" id="{C8D9CA74-25DA-26C1-4BCD-30EA77543552}"/>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6131330" y="30935893"/>
                <a:ext cx="4210119" cy="1410607"/>
              </a:xfrm>
              <a:prstGeom prst="rect">
                <a:avLst/>
              </a:prstGeom>
            </p:spPr>
          </p:pic>
          <p:pic>
            <p:nvPicPr>
              <p:cNvPr id="1075" name="Picture 1074">
                <a:extLst>
                  <a:ext uri="{FF2B5EF4-FFF2-40B4-BE49-F238E27FC236}">
                    <a16:creationId xmlns:a16="http://schemas.microsoft.com/office/drawing/2014/main" id="{AD75B848-2902-7946-63C6-2D80E8097AC2}"/>
                  </a:ext>
                </a:extLst>
              </p:cNvPr>
              <p:cNvPicPr>
                <a:picLocks noChangeAspect="1"/>
              </p:cNvPicPr>
              <p:nvPr/>
            </p:nvPicPr>
            <p:blipFill>
              <a:blip r:embed="rId34">
                <a:extLst>
                  <a:ext uri="{28A0092B-C50C-407E-A947-70E740481C1C}">
                    <a14:useLocalDpi xmlns:a14="http://schemas.microsoft.com/office/drawing/2010/main" val="0"/>
                  </a:ext>
                </a:extLst>
              </a:blip>
              <a:srcRect/>
              <a:stretch/>
            </p:blipFill>
            <p:spPr>
              <a:xfrm>
                <a:off x="41386380" y="30470321"/>
                <a:ext cx="1928523" cy="1928523"/>
              </a:xfrm>
              <a:prstGeom prst="rect">
                <a:avLst/>
              </a:prstGeom>
            </p:spPr>
          </p:pic>
          <p:sp>
            <p:nvSpPr>
              <p:cNvPr id="1076" name="Title 11">
                <a:extLst>
                  <a:ext uri="{FF2B5EF4-FFF2-40B4-BE49-F238E27FC236}">
                    <a16:creationId xmlns:a16="http://schemas.microsoft.com/office/drawing/2014/main" id="{6D987481-5BA6-C958-B303-8961428D9DAE}"/>
                  </a:ext>
                </a:extLst>
              </p:cNvPr>
              <p:cNvSpPr txBox="1"/>
              <p:nvPr/>
            </p:nvSpPr>
            <p:spPr>
              <a:xfrm>
                <a:off x="41610090" y="30152176"/>
                <a:ext cx="5105400" cy="881920"/>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pPr algn="l"/>
                <a:r>
                  <a:rPr lang="en-US" sz="3000" dirty="0">
                    <a:solidFill>
                      <a:schemeClr val="bg1">
                        <a:lumMod val="50000"/>
                      </a:schemeClr>
                    </a:solidFill>
                    <a:latin typeface="CMU Sans Serif Medium" panose="02000603000000000000" pitchFamily="2" charset="0"/>
                  </a:rPr>
                  <a:t>Scan me</a:t>
                </a:r>
              </a:p>
            </p:txBody>
          </p:sp>
        </p:grpSp>
      </p:grpSp>
    </p:spTree>
    <p:extLst>
      <p:ext uri="{BB962C8B-B14F-4D97-AF65-F5344CB8AC3E}">
        <p14:creationId xmlns:p14="http://schemas.microsoft.com/office/powerpoint/2010/main" val="354872300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persuadingsapphire|09-2018"/>
</p:tagLst>
</file>

<file path=ppt/theme/theme1.xml><?xml version="1.0" encoding="utf-8"?>
<a:theme xmlns:a="http://schemas.openxmlformats.org/drawingml/2006/main" name="Blank Presentatio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Blank Presentation">
      <a:majorFont>
        <a:latin typeface="Times New Roman"/>
        <a:ea typeface="Arial"/>
        <a:cs typeface="Arial"/>
      </a:majorFont>
      <a:minorFont>
        <a:latin typeface="Times New Roman"/>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5649</TotalTime>
  <Words>819</Words>
  <Application>Microsoft Macintosh PowerPoint</Application>
  <PresentationFormat>Custom</PresentationFormat>
  <Paragraphs>103</Paragraphs>
  <Slides>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Wingdings</vt:lpstr>
      <vt:lpstr>CMU SANS SERIF MEDIUM</vt:lpstr>
      <vt:lpstr>CMU Sans Serif</vt:lpstr>
      <vt:lpstr>Arial</vt:lpstr>
      <vt:lpstr>CMU SANS SERIF MEDIUM</vt:lpstr>
      <vt:lpstr>Times New Roman</vt:lpstr>
      <vt:lpstr>Blank Presentation</vt:lpstr>
      <vt:lpstr>PowerPoint Presentation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to make a scientific poster</dc:title>
  <dc:subject>Free Poster Presentation Example</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Simon Andres Montfort</cp:lastModifiedBy>
  <cp:revision>346</cp:revision>
  <cp:lastPrinted>2023-04-19T06:59:11Z</cp:lastPrinted>
  <dcterms:modified xsi:type="dcterms:W3CDTF">2025-08-18T11:31:24Z</dcterms:modified>
  <cp:category>templates for scientific poster</cp:category>
</cp:coreProperties>
</file>